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9"/>
  </p:notesMasterIdLst>
  <p:sldIdLst>
    <p:sldId id="256" r:id="rId2"/>
    <p:sldId id="323" r:id="rId3"/>
    <p:sldId id="330" r:id="rId4"/>
    <p:sldId id="325" r:id="rId5"/>
    <p:sldId id="257" r:id="rId6"/>
    <p:sldId id="336" r:id="rId7"/>
    <p:sldId id="352" r:id="rId8"/>
    <p:sldId id="358" r:id="rId9"/>
    <p:sldId id="258" r:id="rId10"/>
    <p:sldId id="266" r:id="rId11"/>
    <p:sldId id="326" r:id="rId12"/>
    <p:sldId id="327" r:id="rId13"/>
    <p:sldId id="259" r:id="rId14"/>
    <p:sldId id="368" r:id="rId15"/>
    <p:sldId id="260" r:id="rId16"/>
    <p:sldId id="324" r:id="rId17"/>
    <p:sldId id="354" r:id="rId18"/>
    <p:sldId id="329" r:id="rId19"/>
    <p:sldId id="331" r:id="rId20"/>
    <p:sldId id="332" r:id="rId21"/>
    <p:sldId id="333" r:id="rId22"/>
    <p:sldId id="340" r:id="rId23"/>
    <p:sldId id="367" r:id="rId24"/>
    <p:sldId id="262" r:id="rId25"/>
    <p:sldId id="268" r:id="rId26"/>
    <p:sldId id="371" r:id="rId27"/>
    <p:sldId id="263" r:id="rId28"/>
    <p:sldId id="264" r:id="rId29"/>
    <p:sldId id="292" r:id="rId30"/>
    <p:sldId id="265" r:id="rId31"/>
    <p:sldId id="269" r:id="rId32"/>
    <p:sldId id="270" r:id="rId33"/>
    <p:sldId id="293" r:id="rId34"/>
    <p:sldId id="271" r:id="rId35"/>
    <p:sldId id="337" r:id="rId36"/>
    <p:sldId id="272" r:id="rId37"/>
    <p:sldId id="338" r:id="rId38"/>
    <p:sldId id="273" r:id="rId39"/>
    <p:sldId id="274" r:id="rId40"/>
    <p:sldId id="359" r:id="rId41"/>
    <p:sldId id="360" r:id="rId42"/>
    <p:sldId id="294" r:id="rId43"/>
    <p:sldId id="275" r:id="rId44"/>
    <p:sldId id="339" r:id="rId45"/>
    <p:sldId id="276" r:id="rId46"/>
    <p:sldId id="277" r:id="rId47"/>
    <p:sldId id="369" r:id="rId48"/>
    <p:sldId id="362" r:id="rId49"/>
    <p:sldId id="361" r:id="rId50"/>
    <p:sldId id="317" r:id="rId51"/>
    <p:sldId id="278" r:id="rId52"/>
    <p:sldId id="322" r:id="rId53"/>
    <p:sldId id="279" r:id="rId54"/>
    <p:sldId id="280" r:id="rId55"/>
    <p:sldId id="281" r:id="rId56"/>
    <p:sldId id="318" r:id="rId57"/>
    <p:sldId id="282" r:id="rId58"/>
    <p:sldId id="319" r:id="rId59"/>
    <p:sldId id="283" r:id="rId60"/>
    <p:sldId id="284" r:id="rId61"/>
    <p:sldId id="320" r:id="rId62"/>
    <p:sldId id="363" r:id="rId63"/>
    <p:sldId id="285" r:id="rId64"/>
    <p:sldId id="364" r:id="rId65"/>
    <p:sldId id="321" r:id="rId66"/>
    <p:sldId id="295" r:id="rId67"/>
    <p:sldId id="286" r:id="rId68"/>
    <p:sldId id="287" r:id="rId69"/>
    <p:sldId id="365" r:id="rId70"/>
    <p:sldId id="288" r:id="rId71"/>
    <p:sldId id="370" r:id="rId72"/>
    <p:sldId id="289" r:id="rId73"/>
    <p:sldId id="290" r:id="rId74"/>
    <p:sldId id="291" r:id="rId75"/>
    <p:sldId id="296" r:id="rId76"/>
    <p:sldId id="297" r:id="rId77"/>
    <p:sldId id="316" r:id="rId78"/>
  </p:sldIdLst>
  <p:sldSz cx="12192000" cy="6858000"/>
  <p:notesSz cx="6858000" cy="9144000"/>
  <p:defaultTextStyle>
    <a:defPPr>
      <a:defRPr lang="it-IT"/>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a:srgbClr val="FF3300"/>
    <a:srgbClr val="FFFF99"/>
    <a:srgbClr val="CC9900"/>
    <a:srgbClr val="0066FF"/>
    <a:srgbClr val="82BBFA"/>
    <a:srgbClr val="E3B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it-IT" altLang="it-IT"/>
          </a:p>
        </p:txBody>
      </p:sp>
      <p:sp>
        <p:nvSpPr>
          <p:cNvPr id="1064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it-IT" altLang="it-IT"/>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it-IT" altLang="it-IT"/>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575ACE94-D7D0-456A-83A9-7997496127D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a:xfrm>
            <a:off x="381000" y="685800"/>
            <a:ext cx="6096000" cy="3429000"/>
          </a:xfrm>
          <a:ln/>
        </p:spPr>
      </p:sp>
      <p:sp>
        <p:nvSpPr>
          <p:cNvPr id="5123" name="Segnaposto note 2"/>
          <p:cNvSpPr>
            <a:spLocks noGrp="1"/>
          </p:cNvSpPr>
          <p:nvPr>
            <p:ph type="body" idx="1"/>
          </p:nvPr>
        </p:nvSpPr>
        <p:spPr>
          <a:noFill/>
        </p:spPr>
        <p:txBody>
          <a:bodyPr/>
          <a:lstStyle/>
          <a:p>
            <a:pPr eaLnBrk="1" hangingPunct="1"/>
            <a:r>
              <a:rPr lang="it-IT" altLang="it-IT" smtClean="0"/>
              <a:t>23 mag 2019</a:t>
            </a:r>
          </a:p>
        </p:txBody>
      </p:sp>
      <p:sp>
        <p:nvSpPr>
          <p:cNvPr id="5124" name="Segnaposto numero diapositiva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342F178-3695-44A7-9366-41038DD3D37D}" type="slidenum">
              <a:rPr lang="it-IT" altLang="it-IT">
                <a:latin typeface="Arial" panose="020B0604020202020204" pitchFamily="34" charset="0"/>
              </a:rPr>
              <a:pPr/>
              <a:t>1</a:t>
            </a:fld>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61FD32-0AFC-4519-B4DC-DDCCCB84BC17}" type="slidenum">
              <a:rPr lang="it-IT" altLang="it-IT">
                <a:latin typeface="Arial" panose="020B0604020202020204" pitchFamily="34" charset="0"/>
              </a:rPr>
              <a:pPr/>
              <a:t>12</a:t>
            </a:fld>
            <a:endParaRPr lang="it-IT" altLang="it-IT">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xfrm>
            <a:off x="381000" y="685800"/>
            <a:ext cx="6096000" cy="3429000"/>
          </a:xfrm>
          <a:ln/>
        </p:spPr>
      </p:sp>
      <p:sp>
        <p:nvSpPr>
          <p:cNvPr id="32771" name="Segnaposto note 2"/>
          <p:cNvSpPr>
            <a:spLocks noGrp="1"/>
          </p:cNvSpPr>
          <p:nvPr>
            <p:ph type="body" idx="1"/>
          </p:nvPr>
        </p:nvSpPr>
        <p:spPr>
          <a:noFill/>
        </p:spPr>
        <p:txBody>
          <a:bodyPr/>
          <a:lstStyle/>
          <a:p>
            <a:pPr eaLnBrk="1" hangingPunct="1"/>
            <a:r>
              <a:rPr lang="it-IT" altLang="it-IT" smtClean="0"/>
              <a:t>Quando si ascolta spesso è per poi contro rispondere    più che per comprendere</a:t>
            </a:r>
          </a:p>
        </p:txBody>
      </p:sp>
      <p:sp>
        <p:nvSpPr>
          <p:cNvPr id="32772" name="Segnaposto numero diapositiva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709291B-D361-4067-9CCB-763AFDB5883E}" type="slidenum">
              <a:rPr lang="it-IT" altLang="it-IT">
                <a:latin typeface="Arial" panose="020B0604020202020204" pitchFamily="34" charset="0"/>
              </a:rPr>
              <a:pPr/>
              <a:t>26</a:t>
            </a:fld>
            <a:endParaRPr lang="it-IT"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01724B-24B4-429A-8BAF-815B9766A800}" type="slidenum">
              <a:rPr lang="it-IT" altLang="it-IT">
                <a:latin typeface="Arial" panose="020B0604020202020204" pitchFamily="34" charset="0"/>
              </a:rPr>
              <a:pPr/>
              <a:t>49</a:t>
            </a:fld>
            <a:endParaRPr lang="it-IT" altLang="it-IT">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
        <p:nvSpPr>
          <p:cNvPr id="6" name="Slide Number Placeholder 5"/>
          <p:cNvSpPr>
            <a:spLocks noGrp="1"/>
          </p:cNvSpPr>
          <p:nvPr>
            <p:ph type="sldNum" sz="quarter" idx="12"/>
          </p:nvPr>
        </p:nvSpPr>
        <p:spPr/>
        <p:txBody>
          <a:bodyPr/>
          <a:lstStyle/>
          <a:p>
            <a:pPr>
              <a:defRPr/>
            </a:pPr>
            <a:fld id="{5B15513F-70BA-4B39-8541-B5B19F33749C}" type="slidenum">
              <a:rPr lang="it-IT" altLang="it-IT" smtClean="0"/>
              <a:pPr>
                <a:defRPr/>
              </a:pPr>
              <a:t>‹N›</a:t>
            </a:fld>
            <a:endParaRPr lang="it-IT" altLang="it-IT"/>
          </a:p>
        </p:txBody>
      </p:sp>
    </p:spTree>
    <p:extLst>
      <p:ext uri="{BB962C8B-B14F-4D97-AF65-F5344CB8AC3E}">
        <p14:creationId xmlns:p14="http://schemas.microsoft.com/office/powerpoint/2010/main" val="156673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
        <p:nvSpPr>
          <p:cNvPr id="6" name="Slide Number Placeholder 5"/>
          <p:cNvSpPr>
            <a:spLocks noGrp="1"/>
          </p:cNvSpPr>
          <p:nvPr>
            <p:ph type="sldNum" sz="quarter" idx="12"/>
          </p:nvPr>
        </p:nvSpPr>
        <p:spPr/>
        <p:txBody>
          <a:bodyPr/>
          <a:lstStyle/>
          <a:p>
            <a:pPr>
              <a:defRPr/>
            </a:pPr>
            <a:fld id="{53B1D2CC-57D8-4502-9CF1-65BA72451151}" type="slidenum">
              <a:rPr lang="it-IT" altLang="it-IT" smtClean="0"/>
              <a:pPr>
                <a:defRPr/>
              </a:pPr>
              <a:t>‹N›</a:t>
            </a:fld>
            <a:endParaRPr lang="it-IT" altLang="it-IT"/>
          </a:p>
        </p:txBody>
      </p:sp>
    </p:spTree>
    <p:extLst>
      <p:ext uri="{BB962C8B-B14F-4D97-AF65-F5344CB8AC3E}">
        <p14:creationId xmlns:p14="http://schemas.microsoft.com/office/powerpoint/2010/main" val="150025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
        <p:nvSpPr>
          <p:cNvPr id="6" name="Slide Number Placeholder 5"/>
          <p:cNvSpPr>
            <a:spLocks noGrp="1"/>
          </p:cNvSpPr>
          <p:nvPr>
            <p:ph type="sldNum" sz="quarter" idx="12"/>
          </p:nvPr>
        </p:nvSpPr>
        <p:spPr/>
        <p:txBody>
          <a:bodyPr/>
          <a:lstStyle/>
          <a:p>
            <a:pPr>
              <a:defRPr/>
            </a:pPr>
            <a:fld id="{324CF172-441B-470D-9A77-476DF22CC0BE}" type="slidenum">
              <a:rPr lang="it-IT" altLang="it-IT" smtClean="0"/>
              <a:pPr>
                <a:defRPr/>
              </a:pPr>
              <a:t>‹N›</a:t>
            </a:fld>
            <a:endParaRPr lang="it-IT" altLang="it-IT"/>
          </a:p>
        </p:txBody>
      </p:sp>
    </p:spTree>
    <p:extLst>
      <p:ext uri="{BB962C8B-B14F-4D97-AF65-F5344CB8AC3E}">
        <p14:creationId xmlns:p14="http://schemas.microsoft.com/office/powerpoint/2010/main" val="84886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
        <p:nvSpPr>
          <p:cNvPr id="6" name="Slide Number Placeholder 5"/>
          <p:cNvSpPr>
            <a:spLocks noGrp="1"/>
          </p:cNvSpPr>
          <p:nvPr>
            <p:ph type="sldNum" sz="quarter" idx="12"/>
          </p:nvPr>
        </p:nvSpPr>
        <p:spPr/>
        <p:txBody>
          <a:bodyPr/>
          <a:lstStyle/>
          <a:p>
            <a:pPr>
              <a:defRPr/>
            </a:pPr>
            <a:fld id="{F2EF63FC-EC3B-440E-813D-B1B32E130597}" type="slidenum">
              <a:rPr lang="it-IT" altLang="it-IT" smtClean="0"/>
              <a:pPr>
                <a:defRPr/>
              </a:pPr>
              <a:t>‹N›</a:t>
            </a:fld>
            <a:endParaRPr lang="it-IT" altLang="it-IT"/>
          </a:p>
        </p:txBody>
      </p:sp>
    </p:spTree>
    <p:extLst>
      <p:ext uri="{BB962C8B-B14F-4D97-AF65-F5344CB8AC3E}">
        <p14:creationId xmlns:p14="http://schemas.microsoft.com/office/powerpoint/2010/main" val="427615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
        <p:nvSpPr>
          <p:cNvPr id="6" name="Slide Number Placeholder 5"/>
          <p:cNvSpPr>
            <a:spLocks noGrp="1"/>
          </p:cNvSpPr>
          <p:nvPr>
            <p:ph type="sldNum" sz="quarter" idx="12"/>
          </p:nvPr>
        </p:nvSpPr>
        <p:spPr/>
        <p:txBody>
          <a:bodyPr/>
          <a:lstStyle/>
          <a:p>
            <a:pPr>
              <a:defRPr/>
            </a:pPr>
            <a:fld id="{99610E8E-3C42-48E3-AA59-CABF7877C214}" type="slidenum">
              <a:rPr lang="it-IT" altLang="it-IT" smtClean="0"/>
              <a:pPr>
                <a:defRPr/>
              </a:pPr>
              <a:t>‹N›</a:t>
            </a:fld>
            <a:endParaRPr lang="it-IT" altLang="it-IT"/>
          </a:p>
        </p:txBody>
      </p:sp>
    </p:spTree>
    <p:extLst>
      <p:ext uri="{BB962C8B-B14F-4D97-AF65-F5344CB8AC3E}">
        <p14:creationId xmlns:p14="http://schemas.microsoft.com/office/powerpoint/2010/main" val="376748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it-IT" altLang="it-IT"/>
          </a:p>
        </p:txBody>
      </p:sp>
      <p:sp>
        <p:nvSpPr>
          <p:cNvPr id="6" name="Footer Placeholder 5"/>
          <p:cNvSpPr>
            <a:spLocks noGrp="1"/>
          </p:cNvSpPr>
          <p:nvPr>
            <p:ph type="ftr" sz="quarter" idx="11"/>
          </p:nvPr>
        </p:nvSpPr>
        <p:spPr/>
        <p:txBody>
          <a:bodyPr/>
          <a:lstStyle/>
          <a:p>
            <a:pPr>
              <a:defRPr/>
            </a:pPr>
            <a:endParaRPr lang="it-IT" altLang="it-IT"/>
          </a:p>
        </p:txBody>
      </p:sp>
      <p:sp>
        <p:nvSpPr>
          <p:cNvPr id="7" name="Slide Number Placeholder 6"/>
          <p:cNvSpPr>
            <a:spLocks noGrp="1"/>
          </p:cNvSpPr>
          <p:nvPr>
            <p:ph type="sldNum" sz="quarter" idx="12"/>
          </p:nvPr>
        </p:nvSpPr>
        <p:spPr/>
        <p:txBody>
          <a:bodyPr/>
          <a:lstStyle/>
          <a:p>
            <a:pPr>
              <a:defRPr/>
            </a:pPr>
            <a:fld id="{75F5AAFC-1FE0-46C2-A129-479F3B3BAC22}" type="slidenum">
              <a:rPr lang="it-IT" altLang="it-IT" smtClean="0"/>
              <a:pPr>
                <a:defRPr/>
              </a:pPr>
              <a:t>‹N›</a:t>
            </a:fld>
            <a:endParaRPr lang="it-IT" altLang="it-IT"/>
          </a:p>
        </p:txBody>
      </p:sp>
    </p:spTree>
    <p:extLst>
      <p:ext uri="{BB962C8B-B14F-4D97-AF65-F5344CB8AC3E}">
        <p14:creationId xmlns:p14="http://schemas.microsoft.com/office/powerpoint/2010/main" val="349759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it-IT" altLang="it-IT"/>
          </a:p>
        </p:txBody>
      </p:sp>
      <p:sp>
        <p:nvSpPr>
          <p:cNvPr id="8" name="Footer Placeholder 7"/>
          <p:cNvSpPr>
            <a:spLocks noGrp="1"/>
          </p:cNvSpPr>
          <p:nvPr>
            <p:ph type="ftr" sz="quarter" idx="11"/>
          </p:nvPr>
        </p:nvSpPr>
        <p:spPr/>
        <p:txBody>
          <a:bodyPr/>
          <a:lstStyle/>
          <a:p>
            <a:pPr>
              <a:defRPr/>
            </a:pPr>
            <a:endParaRPr lang="it-IT" altLang="it-IT"/>
          </a:p>
        </p:txBody>
      </p:sp>
      <p:sp>
        <p:nvSpPr>
          <p:cNvPr id="9" name="Slide Number Placeholder 8"/>
          <p:cNvSpPr>
            <a:spLocks noGrp="1"/>
          </p:cNvSpPr>
          <p:nvPr>
            <p:ph type="sldNum" sz="quarter" idx="12"/>
          </p:nvPr>
        </p:nvSpPr>
        <p:spPr/>
        <p:txBody>
          <a:bodyPr/>
          <a:lstStyle/>
          <a:p>
            <a:pPr>
              <a:defRPr/>
            </a:pPr>
            <a:fld id="{5D53AF32-C7A9-48E9-A42D-3C4E452348DE}" type="slidenum">
              <a:rPr lang="it-IT" altLang="it-IT" smtClean="0"/>
              <a:pPr>
                <a:defRPr/>
              </a:pPr>
              <a:t>‹N›</a:t>
            </a:fld>
            <a:endParaRPr lang="it-IT" altLang="it-IT"/>
          </a:p>
        </p:txBody>
      </p:sp>
    </p:spTree>
    <p:extLst>
      <p:ext uri="{BB962C8B-B14F-4D97-AF65-F5344CB8AC3E}">
        <p14:creationId xmlns:p14="http://schemas.microsoft.com/office/powerpoint/2010/main" val="253561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it-IT" altLang="it-IT"/>
          </a:p>
        </p:txBody>
      </p:sp>
      <p:sp>
        <p:nvSpPr>
          <p:cNvPr id="4" name="Footer Placeholder 3"/>
          <p:cNvSpPr>
            <a:spLocks noGrp="1"/>
          </p:cNvSpPr>
          <p:nvPr>
            <p:ph type="ftr" sz="quarter" idx="11"/>
          </p:nvPr>
        </p:nvSpPr>
        <p:spPr/>
        <p:txBody>
          <a:bodyPr/>
          <a:lstStyle/>
          <a:p>
            <a:pPr>
              <a:defRPr/>
            </a:pPr>
            <a:endParaRPr lang="it-IT" altLang="it-IT"/>
          </a:p>
        </p:txBody>
      </p:sp>
      <p:sp>
        <p:nvSpPr>
          <p:cNvPr id="5" name="Slide Number Placeholder 4"/>
          <p:cNvSpPr>
            <a:spLocks noGrp="1"/>
          </p:cNvSpPr>
          <p:nvPr>
            <p:ph type="sldNum" sz="quarter" idx="12"/>
          </p:nvPr>
        </p:nvSpPr>
        <p:spPr/>
        <p:txBody>
          <a:bodyPr/>
          <a:lstStyle/>
          <a:p>
            <a:pPr>
              <a:defRPr/>
            </a:pPr>
            <a:fld id="{2CA171DF-8D73-42B0-9DB0-53D55A7173B3}" type="slidenum">
              <a:rPr lang="it-IT" altLang="it-IT" smtClean="0"/>
              <a:pPr>
                <a:defRPr/>
              </a:pPr>
              <a:t>‹N›</a:t>
            </a:fld>
            <a:endParaRPr lang="it-IT" altLang="it-IT"/>
          </a:p>
        </p:txBody>
      </p:sp>
    </p:spTree>
    <p:extLst>
      <p:ext uri="{BB962C8B-B14F-4D97-AF65-F5344CB8AC3E}">
        <p14:creationId xmlns:p14="http://schemas.microsoft.com/office/powerpoint/2010/main" val="35348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ltLang="it-IT"/>
          </a:p>
        </p:txBody>
      </p:sp>
      <p:sp>
        <p:nvSpPr>
          <p:cNvPr id="3" name="Footer Placeholder 2"/>
          <p:cNvSpPr>
            <a:spLocks noGrp="1"/>
          </p:cNvSpPr>
          <p:nvPr>
            <p:ph type="ftr" sz="quarter" idx="11"/>
          </p:nvPr>
        </p:nvSpPr>
        <p:spPr/>
        <p:txBody>
          <a:bodyPr/>
          <a:lstStyle/>
          <a:p>
            <a:pPr>
              <a:defRPr/>
            </a:pPr>
            <a:endParaRPr lang="it-IT" altLang="it-IT"/>
          </a:p>
        </p:txBody>
      </p:sp>
      <p:sp>
        <p:nvSpPr>
          <p:cNvPr id="4" name="Slide Number Placeholder 3"/>
          <p:cNvSpPr>
            <a:spLocks noGrp="1"/>
          </p:cNvSpPr>
          <p:nvPr>
            <p:ph type="sldNum" sz="quarter" idx="12"/>
          </p:nvPr>
        </p:nvSpPr>
        <p:spPr/>
        <p:txBody>
          <a:bodyPr/>
          <a:lstStyle/>
          <a:p>
            <a:pPr>
              <a:defRPr/>
            </a:pPr>
            <a:fld id="{D8A4659C-B136-456F-9C20-4E834474A27D}" type="slidenum">
              <a:rPr lang="it-IT" altLang="it-IT" smtClean="0"/>
              <a:pPr>
                <a:defRPr/>
              </a:pPr>
              <a:t>‹N›</a:t>
            </a:fld>
            <a:endParaRPr lang="it-IT" altLang="it-IT"/>
          </a:p>
        </p:txBody>
      </p:sp>
    </p:spTree>
    <p:extLst>
      <p:ext uri="{BB962C8B-B14F-4D97-AF65-F5344CB8AC3E}">
        <p14:creationId xmlns:p14="http://schemas.microsoft.com/office/powerpoint/2010/main" val="343254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endParaRPr lang="it-IT" altLang="it-IT"/>
          </a:p>
        </p:txBody>
      </p:sp>
      <p:sp>
        <p:nvSpPr>
          <p:cNvPr id="6" name="Footer Placeholder 5"/>
          <p:cNvSpPr>
            <a:spLocks noGrp="1"/>
          </p:cNvSpPr>
          <p:nvPr>
            <p:ph type="ftr" sz="quarter" idx="11"/>
          </p:nvPr>
        </p:nvSpPr>
        <p:spPr/>
        <p:txBody>
          <a:bodyPr/>
          <a:lstStyle/>
          <a:p>
            <a:pPr>
              <a:defRPr/>
            </a:pPr>
            <a:endParaRPr lang="it-IT" altLang="it-IT"/>
          </a:p>
        </p:txBody>
      </p:sp>
      <p:sp>
        <p:nvSpPr>
          <p:cNvPr id="7" name="Slide Number Placeholder 6"/>
          <p:cNvSpPr>
            <a:spLocks noGrp="1"/>
          </p:cNvSpPr>
          <p:nvPr>
            <p:ph type="sldNum" sz="quarter" idx="12"/>
          </p:nvPr>
        </p:nvSpPr>
        <p:spPr/>
        <p:txBody>
          <a:bodyPr/>
          <a:lstStyle/>
          <a:p>
            <a:pPr>
              <a:defRPr/>
            </a:pPr>
            <a:fld id="{F9846E89-23D8-46E7-87B4-44A821045179}" type="slidenum">
              <a:rPr lang="it-IT" altLang="it-IT" smtClean="0"/>
              <a:pPr>
                <a:defRPr/>
              </a:pPr>
              <a:t>‹N›</a:t>
            </a:fld>
            <a:endParaRPr lang="it-IT" altLang="it-IT"/>
          </a:p>
        </p:txBody>
      </p:sp>
    </p:spTree>
    <p:extLst>
      <p:ext uri="{BB962C8B-B14F-4D97-AF65-F5344CB8AC3E}">
        <p14:creationId xmlns:p14="http://schemas.microsoft.com/office/powerpoint/2010/main" val="281503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endParaRPr lang="it-IT" altLang="it-IT"/>
          </a:p>
        </p:txBody>
      </p:sp>
      <p:sp>
        <p:nvSpPr>
          <p:cNvPr id="6" name="Footer Placeholder 5"/>
          <p:cNvSpPr>
            <a:spLocks noGrp="1"/>
          </p:cNvSpPr>
          <p:nvPr>
            <p:ph type="ftr" sz="quarter" idx="11"/>
          </p:nvPr>
        </p:nvSpPr>
        <p:spPr/>
        <p:txBody>
          <a:bodyPr/>
          <a:lstStyle/>
          <a:p>
            <a:pPr>
              <a:defRPr/>
            </a:pPr>
            <a:endParaRPr lang="it-IT" altLang="it-IT"/>
          </a:p>
        </p:txBody>
      </p:sp>
      <p:sp>
        <p:nvSpPr>
          <p:cNvPr id="7" name="Slide Number Placeholder 6"/>
          <p:cNvSpPr>
            <a:spLocks noGrp="1"/>
          </p:cNvSpPr>
          <p:nvPr>
            <p:ph type="sldNum" sz="quarter" idx="12"/>
          </p:nvPr>
        </p:nvSpPr>
        <p:spPr/>
        <p:txBody>
          <a:bodyPr/>
          <a:lstStyle/>
          <a:p>
            <a:pPr>
              <a:defRPr/>
            </a:pPr>
            <a:fld id="{2A982121-C604-4BE2-816E-27109097587C}" type="slidenum">
              <a:rPr lang="it-IT" altLang="it-IT" smtClean="0"/>
              <a:pPr>
                <a:defRPr/>
              </a:pPr>
              <a:t>‹N›</a:t>
            </a:fld>
            <a:endParaRPr lang="it-IT" altLang="it-IT"/>
          </a:p>
        </p:txBody>
      </p:sp>
    </p:spTree>
    <p:extLst>
      <p:ext uri="{BB962C8B-B14F-4D97-AF65-F5344CB8AC3E}">
        <p14:creationId xmlns:p14="http://schemas.microsoft.com/office/powerpoint/2010/main" val="2370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83000">
              <a:schemeClr val="accent5">
                <a:lumMod val="5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lt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lt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C9163D-52E1-4C16-8143-B1254677F8EA}" type="slidenum">
              <a:rPr lang="it-IT" altLang="it-IT" smtClean="0"/>
              <a:pPr>
                <a:defRPr/>
              </a:pPr>
              <a:t>‹N›</a:t>
            </a:fld>
            <a:endParaRPr lang="it-IT" altLang="it-IT"/>
          </a:p>
        </p:txBody>
      </p:sp>
    </p:spTree>
    <p:extLst>
      <p:ext uri="{BB962C8B-B14F-4D97-AF65-F5344CB8AC3E}">
        <p14:creationId xmlns:p14="http://schemas.microsoft.com/office/powerpoint/2010/main" val="36215171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4" y="1341439"/>
            <a:ext cx="8226425" cy="873125"/>
          </a:xfrm>
          <a:solidFill>
            <a:schemeClr val="tx1"/>
          </a:solidFill>
          <a:ln w="38100">
            <a:solidFill>
              <a:srgbClr val="000000"/>
            </a:solidFill>
            <a:miter lim="800000"/>
            <a:headEnd/>
            <a:tailEnd/>
          </a:ln>
        </p:spPr>
        <p:txBody>
          <a:bodyPr/>
          <a:lstStyle/>
          <a:p>
            <a:pPr eaLnBrk="1" hangingPunct="1">
              <a:defRPr/>
            </a:pPr>
            <a:r>
              <a:rPr lang="it-IT" altLang="it-IT" sz="4800" b="1" dirty="0">
                <a:solidFill>
                  <a:schemeClr val="bg1"/>
                </a:solidFill>
                <a:effectLst/>
                <a:latin typeface="Arial" panose="020B0604020202020204" pitchFamily="34" charset="0"/>
                <a:cs typeface="Arial" panose="020B0604020202020204" pitchFamily="34" charset="0"/>
              </a:rPr>
              <a:t>Vere e false amicizie</a:t>
            </a:r>
          </a:p>
        </p:txBody>
      </p:sp>
      <p:sp>
        <p:nvSpPr>
          <p:cNvPr id="2051" name="Rectangle 3"/>
          <p:cNvSpPr>
            <a:spLocks noGrp="1" noChangeArrowheads="1"/>
          </p:cNvSpPr>
          <p:nvPr>
            <p:ph type="subTitle" idx="1"/>
          </p:nvPr>
        </p:nvSpPr>
        <p:spPr>
          <a:xfrm>
            <a:off x="2895600" y="3886200"/>
            <a:ext cx="6400800" cy="1271588"/>
          </a:xfrm>
          <a:solidFill>
            <a:schemeClr val="tx1"/>
          </a:solidFill>
          <a:ln w="38100">
            <a:solidFill>
              <a:srgbClr val="000000"/>
            </a:solidFill>
            <a:miter lim="800000"/>
            <a:headEnd/>
            <a:tailEnd/>
          </a:ln>
        </p:spPr>
        <p:txBody>
          <a:bodyPr/>
          <a:lstStyle/>
          <a:p>
            <a:pPr eaLnBrk="1" hangingPunct="1">
              <a:defRPr/>
            </a:pPr>
            <a:r>
              <a:rPr lang="it-IT" altLang="it-IT" dirty="0" smtClean="0">
                <a:solidFill>
                  <a:schemeClr val="bg1"/>
                </a:solidFill>
              </a:rPr>
              <a:t>Presentazione di</a:t>
            </a:r>
          </a:p>
          <a:p>
            <a:pPr eaLnBrk="1" hangingPunct="1">
              <a:defRPr/>
            </a:pPr>
            <a:r>
              <a:rPr lang="it-IT" altLang="it-IT" sz="2400" dirty="0">
                <a:solidFill>
                  <a:schemeClr val="bg1"/>
                </a:solidFill>
              </a:rPr>
              <a:t>Claudio Gobbetti</a:t>
            </a:r>
          </a:p>
        </p:txBody>
      </p:sp>
      <p:sp>
        <p:nvSpPr>
          <p:cNvPr id="4100" name="Rettangolo 1"/>
          <p:cNvSpPr>
            <a:spLocks noChangeArrowheads="1"/>
          </p:cNvSpPr>
          <p:nvPr/>
        </p:nvSpPr>
        <p:spPr bwMode="auto">
          <a:xfrm>
            <a:off x="1919536" y="6309320"/>
            <a:ext cx="1361270" cy="369332"/>
          </a:xfrm>
          <a:prstGeom prst="rect">
            <a:avLst/>
          </a:prstGeom>
          <a:solidFill>
            <a:schemeClr val="bg1"/>
          </a:solidFill>
          <a:ln>
            <a:noFill/>
          </a:ln>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it-IT" altLang="it-IT" dirty="0" smtClean="0"/>
              <a:t>9 mar 2020</a:t>
            </a:r>
            <a:endParaRPr lang="it-IT" alt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846263" y="188914"/>
            <a:ext cx="8642350" cy="6408737"/>
          </a:xfrm>
          <a:solidFill>
            <a:schemeClr val="bg1"/>
          </a:solidFill>
          <a:ln w="38100">
            <a:solidFill>
              <a:srgbClr val="000000"/>
            </a:solidFill>
            <a:miter lim="800000"/>
            <a:headEnd/>
            <a:tailEnd/>
          </a:ln>
        </p:spPr>
        <p:txBody>
          <a:bodyPr/>
          <a:lstStyle/>
          <a:p>
            <a:pPr eaLnBrk="1" hangingPunct="1">
              <a:buFontTx/>
              <a:buNone/>
              <a:defRPr/>
            </a:pPr>
            <a:endParaRPr lang="it-IT" altLang="it-IT" sz="26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Avete presente il miele appena scoperto da un “orso” goloso?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L’animale, pur di conquistarlo, infastidisce le api e finisce per essere punto.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Si allontana deluso e infastidito per non aver assaporato il cibo prelibato.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Può un orso “rubare” il miele senza dare calci ed essere punto dalle api?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Non sembrerebbe.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1992313" y="476250"/>
            <a:ext cx="8229600" cy="5365750"/>
          </a:xfrm>
          <a:gradFill rotWithShape="1">
            <a:gsLst>
              <a:gs pos="0">
                <a:srgbClr val="000000">
                  <a:gamma/>
                  <a:tint val="0"/>
                  <a:invGamma/>
                </a:srgbClr>
              </a:gs>
              <a:gs pos="100000">
                <a:srgbClr val="000000"/>
              </a:gs>
            </a:gsLst>
            <a:path path="shape">
              <a:fillToRect l="50000" t="50000" r="50000" b="50000"/>
            </a:path>
          </a:gradFill>
        </p:spPr>
        <p:txBody>
          <a:bodyPr/>
          <a:lstStyle/>
          <a:p>
            <a:pPr eaLnBrk="1" hangingPunct="1">
              <a:defRPr/>
            </a:pPr>
            <a:endParaRPr lang="it-IT" altLang="it-IT" smtClean="0">
              <a:effectLst>
                <a:outerShdw blurRad="38100" dist="38100" dir="2700000" algn="tl">
                  <a:srgbClr val="010199"/>
                </a:outerShdw>
              </a:effectLst>
            </a:endParaRPr>
          </a:p>
        </p:txBody>
      </p:sp>
      <p:pic>
        <p:nvPicPr>
          <p:cNvPr id="88068" name="Picture 4" descr="0059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6" y="2349500"/>
            <a:ext cx="2449513" cy="166528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2000"/>
                                        <p:tgtEl>
                                          <p:spTgt spid="88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8806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2063750" y="476251"/>
            <a:ext cx="8229600" cy="5654675"/>
          </a:xfrm>
          <a:noFill/>
        </p:spPr>
        <p:txBody>
          <a:bodyPr/>
          <a:lstStyle/>
          <a:p>
            <a:pPr eaLnBrk="1" hangingPunct="1">
              <a:spcBef>
                <a:spcPct val="0"/>
              </a:spcBef>
              <a:buClrTx/>
              <a:buSzTx/>
              <a:buFontTx/>
              <a:buNone/>
              <a:defRPr/>
            </a:pPr>
            <a:endParaRPr lang="it-IT" altLang="it-IT" dirty="0" smtClean="0">
              <a:solidFill>
                <a:srgbClr val="000000"/>
              </a:solidFill>
              <a:effectLst>
                <a:outerShdw blurRad="38100" dist="38100" dir="2700000" algn="tl">
                  <a:srgbClr val="C0C0C0"/>
                </a:outerShdw>
              </a:effectLst>
            </a:endParaRPr>
          </a:p>
          <a:p>
            <a:pPr eaLnBrk="1" hangingPunct="1">
              <a:buFontTx/>
              <a:buNone/>
              <a:defRPr/>
            </a:pPr>
            <a:endParaRPr lang="it-IT" altLang="it-IT" dirty="0" smtClean="0">
              <a:effectLst>
                <a:outerShdw blurRad="38100" dist="38100" dir="2700000" algn="tl">
                  <a:srgbClr val="C0C0C0"/>
                </a:outerShdw>
              </a:effectLst>
            </a:endParaRPr>
          </a:p>
        </p:txBody>
      </p:sp>
      <p:pic>
        <p:nvPicPr>
          <p:cNvPr id="89092" name="Picture 4" descr="ors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1557339"/>
            <a:ext cx="3302000"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Line 6"/>
          <p:cNvSpPr>
            <a:spLocks noChangeShapeType="1"/>
          </p:cNvSpPr>
          <p:nvPr/>
        </p:nvSpPr>
        <p:spPr bwMode="auto">
          <a:xfrm>
            <a:off x="4440239" y="2349500"/>
            <a:ext cx="719137" cy="865188"/>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9095" name="Rectangle 7"/>
          <p:cNvSpPr>
            <a:spLocks noChangeArrowheads="1"/>
          </p:cNvSpPr>
          <p:nvPr/>
        </p:nvSpPr>
        <p:spPr bwMode="auto">
          <a:xfrm>
            <a:off x="2711450" y="1628775"/>
            <a:ext cx="1962150" cy="706438"/>
          </a:xfrm>
          <a:prstGeom prst="rect">
            <a:avLst/>
          </a:prstGeom>
          <a:solidFill>
            <a:schemeClr val="bg1"/>
          </a:solidFill>
          <a:ln w="9525">
            <a:solidFill>
              <a:srgbClr val="000000"/>
            </a:solidFill>
            <a:miter lim="800000"/>
            <a:headEnd/>
            <a:tailEnd/>
          </a:ln>
          <a:effectLst/>
          <a:extLst/>
        </p:spPr>
        <p:txBody>
          <a:bodyPr wrap="none">
            <a:spAutoFit/>
          </a:bodyPr>
          <a:lstStyle/>
          <a:p>
            <a:pPr eaLnBrk="1" hangingPunct="1">
              <a:spcBef>
                <a:spcPct val="20000"/>
              </a:spcBef>
              <a:buClr>
                <a:schemeClr val="hlink"/>
              </a:buClr>
              <a:buSzPct val="120000"/>
              <a:defRPr/>
            </a:pPr>
            <a:r>
              <a:rPr lang="it-IT" altLang="it-IT"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Il miele</a:t>
            </a:r>
          </a:p>
          <a:p>
            <a:pPr eaLnBrk="1" hangingPunct="1">
              <a:spcBef>
                <a:spcPct val="20000"/>
              </a:spcBef>
              <a:buClr>
                <a:schemeClr val="hlink"/>
              </a:buClr>
              <a:buSzPct val="120000"/>
              <a:defRPr/>
            </a:pPr>
            <a:r>
              <a:rPr lang="it-IT" altLang="it-IT"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Il gruppo di amici</a:t>
            </a:r>
          </a:p>
        </p:txBody>
      </p:sp>
      <p:sp>
        <p:nvSpPr>
          <p:cNvPr id="89099" name="Line 11"/>
          <p:cNvSpPr>
            <a:spLocks noChangeShapeType="1"/>
          </p:cNvSpPr>
          <p:nvPr/>
        </p:nvSpPr>
        <p:spPr bwMode="auto">
          <a:xfrm flipH="1">
            <a:off x="6240463" y="1700213"/>
            <a:ext cx="1079500" cy="576262"/>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9100" name="Rectangle 12"/>
          <p:cNvSpPr>
            <a:spLocks noChangeArrowheads="1"/>
          </p:cNvSpPr>
          <p:nvPr/>
        </p:nvSpPr>
        <p:spPr bwMode="auto">
          <a:xfrm>
            <a:off x="6959601" y="1268414"/>
            <a:ext cx="2422525" cy="376237"/>
          </a:xfrm>
          <a:prstGeom prst="rect">
            <a:avLst/>
          </a:prstGeom>
          <a:solidFill>
            <a:schemeClr val="bg1"/>
          </a:solidFill>
          <a:ln w="9525">
            <a:solidFill>
              <a:srgbClr val="000000"/>
            </a:solidFill>
            <a:miter lim="800000"/>
            <a:headEnd/>
            <a:tailEnd/>
          </a:ln>
          <a:effectLst/>
          <a:extLst/>
        </p:spPr>
        <p:txBody>
          <a:bodyPr wrap="none">
            <a:spAutoFit/>
          </a:bodyPr>
          <a:lstStyle/>
          <a:p>
            <a:pPr eaLnBrk="1" hangingPunct="1">
              <a:defRPr/>
            </a:pPr>
            <a:r>
              <a:rPr lang="it-IT" altLang="it-IT" b="1" dirty="0">
                <a:solidFill>
                  <a:srgbClr val="000000"/>
                </a:solidFill>
                <a:effectLst>
                  <a:outerShdw blurRad="38100" dist="38100" dir="2700000" algn="tl">
                    <a:srgbClr val="C0C0C0"/>
                  </a:outerShdw>
                </a:effectLst>
              </a:rPr>
              <a:t>Le api che pungono</a:t>
            </a:r>
          </a:p>
        </p:txBody>
      </p:sp>
      <p:sp>
        <p:nvSpPr>
          <p:cNvPr id="89101" name="Rectangle 13"/>
          <p:cNvSpPr>
            <a:spLocks noChangeArrowheads="1"/>
          </p:cNvSpPr>
          <p:nvPr/>
        </p:nvSpPr>
        <p:spPr bwMode="auto">
          <a:xfrm>
            <a:off x="5591175" y="2060576"/>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a:solidFill>
                  <a:srgbClr val="000000"/>
                </a:solidFill>
                <a:effectLst>
                  <a:outerShdw blurRad="38100" dist="38100" dir="2700000" algn="tl">
                    <a:srgbClr val="FFFFFF"/>
                  </a:outerShdw>
                </a:effectLst>
              </a:rPr>
              <a:t>*</a:t>
            </a:r>
          </a:p>
        </p:txBody>
      </p:sp>
      <p:sp>
        <p:nvSpPr>
          <p:cNvPr id="89102" name="Rectangle 14"/>
          <p:cNvSpPr>
            <a:spLocks noChangeArrowheads="1"/>
          </p:cNvSpPr>
          <p:nvPr/>
        </p:nvSpPr>
        <p:spPr bwMode="auto">
          <a:xfrm>
            <a:off x="5303838" y="2349501"/>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it-IT" altLang="it-IT">
                <a:solidFill>
                  <a:srgbClr val="000000"/>
                </a:solidFill>
                <a:effectLst>
                  <a:outerShdw blurRad="38100" dist="38100" dir="2700000" algn="tl">
                    <a:srgbClr val="FFFFFF"/>
                  </a:outerShdw>
                </a:effectLst>
              </a:rPr>
              <a:t>*</a:t>
            </a:r>
          </a:p>
        </p:txBody>
      </p:sp>
      <p:sp>
        <p:nvSpPr>
          <p:cNvPr id="89103" name="Rectangle 15"/>
          <p:cNvSpPr>
            <a:spLocks noChangeArrowheads="1"/>
          </p:cNvSpPr>
          <p:nvPr/>
        </p:nvSpPr>
        <p:spPr bwMode="auto">
          <a:xfrm>
            <a:off x="5942013" y="220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it-IT" altLang="it-IT">
                <a:solidFill>
                  <a:srgbClr val="000000"/>
                </a:solidFill>
                <a:effectLst>
                  <a:outerShdw blurRad="38100" dist="38100" dir="2700000" algn="tl">
                    <a:srgbClr val="FFFFFF"/>
                  </a:outerShdw>
                </a:effectLst>
              </a:rPr>
              <a:t>*</a:t>
            </a:r>
          </a:p>
        </p:txBody>
      </p:sp>
      <p:sp>
        <p:nvSpPr>
          <p:cNvPr id="89104" name="Rectangle 16"/>
          <p:cNvSpPr>
            <a:spLocks noChangeArrowheads="1"/>
          </p:cNvSpPr>
          <p:nvPr/>
        </p:nvSpPr>
        <p:spPr bwMode="auto">
          <a:xfrm>
            <a:off x="5232401" y="19161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it-IT" altLang="it-IT">
                <a:solidFill>
                  <a:srgbClr val="000000"/>
                </a:solidFill>
                <a:effectLst>
                  <a:outerShdw blurRad="38100" dist="38100" dir="2700000" algn="tl">
                    <a:srgbClr val="FFFFFF"/>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fade">
                                      <p:cBhvr>
                                        <p:cTn id="7" dur="2000"/>
                                        <p:tgtEl>
                                          <p:spTgt spid="89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89094"/>
                                        </p:tgtEl>
                                        <p:attrNameLst>
                                          <p:attrName>style.visibility</p:attrName>
                                        </p:attrNameLst>
                                      </p:cBhvr>
                                      <p:to>
                                        <p:strVal val="visible"/>
                                      </p:to>
                                    </p:set>
                                    <p:animScale>
                                      <p:cBhvr>
                                        <p:cTn id="12" dur="1000" decel="50000" fill="hold">
                                          <p:stCondLst>
                                            <p:cond delay="0"/>
                                          </p:stCondLst>
                                        </p:cTn>
                                        <p:tgtEl>
                                          <p:spTgt spid="890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9094"/>
                                        </p:tgtEl>
                                        <p:attrNameLst>
                                          <p:attrName>ppt_x</p:attrName>
                                          <p:attrName>ppt_y</p:attrName>
                                        </p:attrNameLst>
                                      </p:cBhvr>
                                    </p:animMotion>
                                    <p:animEffect transition="in" filter="fade">
                                      <p:cBhvr>
                                        <p:cTn id="14" dur="1000"/>
                                        <p:tgtEl>
                                          <p:spTgt spid="890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9095"/>
                                        </p:tgtEl>
                                        <p:attrNameLst>
                                          <p:attrName>style.visibility</p:attrName>
                                        </p:attrNameLst>
                                      </p:cBhvr>
                                      <p:to>
                                        <p:strVal val="visible"/>
                                      </p:to>
                                    </p:set>
                                    <p:animEffect transition="in" filter="wipe(left)">
                                      <p:cBhvr>
                                        <p:cTn id="19" dur="500"/>
                                        <p:tgtEl>
                                          <p:spTgt spid="89095"/>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89099"/>
                                        </p:tgtEl>
                                        <p:attrNameLst>
                                          <p:attrName>style.visibility</p:attrName>
                                        </p:attrNameLst>
                                      </p:cBhvr>
                                      <p:to>
                                        <p:strVal val="visible"/>
                                      </p:to>
                                    </p:set>
                                    <p:animScale>
                                      <p:cBhvr>
                                        <p:cTn id="24" dur="1000" decel="50000" fill="hold">
                                          <p:stCondLst>
                                            <p:cond delay="0"/>
                                          </p:stCondLst>
                                        </p:cTn>
                                        <p:tgtEl>
                                          <p:spTgt spid="89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9099"/>
                                        </p:tgtEl>
                                        <p:attrNameLst>
                                          <p:attrName>ppt_x</p:attrName>
                                          <p:attrName>ppt_y</p:attrName>
                                        </p:attrNameLst>
                                      </p:cBhvr>
                                    </p:animMotion>
                                    <p:animEffect transition="in" filter="fade">
                                      <p:cBhvr>
                                        <p:cTn id="26" dur="1000"/>
                                        <p:tgtEl>
                                          <p:spTgt spid="890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9100"/>
                                        </p:tgtEl>
                                        <p:attrNameLst>
                                          <p:attrName>style.visibility</p:attrName>
                                        </p:attrNameLst>
                                      </p:cBhvr>
                                      <p:to>
                                        <p:strVal val="visible"/>
                                      </p:to>
                                    </p:set>
                                    <p:animEffect transition="in" filter="wipe(left)">
                                      <p:cBhvr>
                                        <p:cTn id="31" dur="500"/>
                                        <p:tgtEl>
                                          <p:spTgt spid="89100"/>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3.88889E-6 3.75723E-6 C 0.00399 -0.00555 0.00712 -0.01156 0.01111 -0.01711 C 0.01024 -0.03468 0.01372 -0.05688 0.00156 -0.06774 C -0.00191 -0.07445 -0.00451 -0.07792 -0.00955 -0.08254 C -0.01302 -0.08925 -0.01563 -0.09272 -0.02066 -0.09734 C -0.01962 -0.11029 -0.01997 -0.12647 -0.00955 -0.1311 C -0.00052 -0.14381 0.01007 -0.13665 0.02378 -0.13549 C 0.0309 -0.13202 0.02951 -0.12971 0.03177 -0.12069 C 0.03125 -0.11653 0.03299 -0.11029 0.03021 -0.10798 C 0.02344 -0.10243 0.0158 -0.11422 0.01111 -0.11838 C 0.00816 -0.13017 0.00417 -0.14728 0.0158 -0.15237 C 0.06337 -0.15075 0.13663 -0.15977 0.17934 -0.14589 C 0.22656 -0.14844 0.20642 -0.13965 0.22535 -0.15653 C 0.2276 -0.16555 0.23542 -0.17017 0.22847 -0.18196 C 0.22639 -0.18543 0.2191 -0.18613 0.2191 -0.18613 C 0.21545 -0.18543 0.21128 -0.18636 0.20799 -0.18405 C 0.20174 -0.17988 0.21111 -0.15514 0.21424 -0.15237 C 0.23108 -0.13734 0.24375 -0.13734 0.2651 -0.13549 C 0.27604 -0.13688 0.28628 -0.1378 0.29687 -0.14173 C 0.30347 -0.14428 0.30885 -0.14821 0.3158 -0.15029 C 0.35017 -0.14867 0.39323 -0.15746 0.42066 -0.12277 C 0.42118 -0.12 0.42222 -0.11722 0.42222 -0.11422 C 0.42222 -0.06081 0.425 -0.0585 0.41424 -0.02543 C 0.41024 -0.01341 0.41163 -0.00879 0.40156 -0.00439 C 0.39184 0.00925 0.38299 0.00694 0.36823 0.00832 C 0.35399 0.0074 0.33212 0.01734 0.32691 -0.00439 C 0.32969 -0.02266 0.33073 -0.01942 0.34601 -0.01711 C 0.3566 -0.01179 0.3559 -0.00809 0.35243 0.01041 C 0.35104 0.01757 0.33785 0.02405 0.33333 0.0296 C 0.33281 0.03029 0.32309 0.04439 0.3191 0.04647 C 0.29722 0.05757 0.2724 0.04994 0.24913 0.05064 C 0.24184 0.05711 0.23455 0.0659 0.22847 0.07399 C 0.22795 0.09572 0.22882 0.11769 0.22691 0.13942 C 0.22674 0.14197 0.22361 0.14197 0.22222 0.14358 C 0.21858 0.14752 0.20955 0.15214 0.20955 0.15214 C 0.20347 0.15977 0.19392 0.16208 0.18576 0.16486 C 0.1809 0.17087 0.18403 0.16902 0.17622 0.16902 L 0.18576 0.16902 " pathEditMode="relative" ptsTypes="ffffffffffffffffffffffffffffffffffffAA">
                                      <p:cBhvr>
                                        <p:cTn id="35" dur="2000" fill="hold"/>
                                        <p:tgtEl>
                                          <p:spTgt spid="89104"/>
                                        </p:tgtEl>
                                        <p:attrNameLst>
                                          <p:attrName>ppt_x</p:attrName>
                                          <p:attrName>ppt_y</p:attrName>
                                        </p:attrNameLst>
                                      </p:cBhvr>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0" nodeType="clickEffect">
                                  <p:stCondLst>
                                    <p:cond delay="0"/>
                                  </p:stCondLst>
                                  <p:childTnLst>
                                    <p:animMotion origin="layout" path="M -0.0158 -0.03704 C -0.01528 -0.05255 -0.01545 -0.06806 -0.01424 -0.08357 C -0.01389 -0.08796 -0.01389 -0.09398 -0.01111 -0.0963 C -0.00955 -0.09769 -0.00764 -0.09884 -0.00625 -0.10046 C 0.00503 -0.11343 -0.00312 -0.1088 0.00642 -0.11343 C 0.00972 -0.12685 0.00972 -0.14491 0.00156 -0.15533 C 0.00052 -0.15972 -0.00278 -0.16343 -0.00312 -0.16806 C -0.00399 -0.18241 -0.00156 -0.18935 0.00156 -0.20185 C 0.00278 -0.20695 0.01615 -0.21806 0.01753 -0.21875 C 0.02066 -0.22014 0.02708 -0.22315 0.02708 -0.22292 C 0.0842 -0.22222 0.13368 -0.22662 0.18733 -0.21667 C 0.20052 -0.21736 0.21389 -0.21667 0.22708 -0.21875 C 0.23316 -0.21968 0.23316 -0.24028 0.22378 -0.24421 C 0.21788 -0.24931 0.21649 -0.25255 0.20955 -0.25486 C 0.19913 -0.25255 0.19913 -0.25278 0.19375 -0.24213 C 0.19132 -0.23033 0.19149 -0.23681 0.19375 -0.22523 C 0.1941 -0.22338 0.19583 -0.21296 0.19688 -0.21042 C 0.20365 -0.19491 0.22847 -0.19653 0.23819 -0.1956 C 0.24705 -0.19167 0.2559 -0.18912 0.2651 -0.18704 C 0.26823 -0.18565 0.27153 -0.18426 0.27465 -0.18287 C 0.27882 -0.18102 0.28733 -0.17871 0.28733 -0.17847 C 0.30208 -0.1794 0.31701 -0.17824 0.33177 -0.18079 C 0.33333 -0.18102 0.33333 -0.18496 0.33333 -0.18704 C 0.33333 -0.20046 0.33056 -0.21227 0.32066 -0.21667 C 0.31302 -0.21505 0.30799 -0.21435 0.30313 -0.20602 C 0.30035 -0.20116 0.29531 -0.19121 0.29531 -0.19097 C 0.2941 -0.18611 0.29063 -0.18171 0.29045 -0.17639 C 0.28872 -0.14167 0.29583 -0.1257 0.31267 -0.10232 C 0.31319 -0.09908 0.31319 -0.09537 0.31424 -0.09213 C 0.3158 -0.0875 0.32066 -0.0794 0.32066 -0.07917 C 0.32292 -0.06736 0.32431 -0.05509 0.32708 -0.04329 C 0.32813 -0.03912 0.32708 -0.03241 0.33021 -0.03079 C 0.33177 -0.03009 0.33333 -0.02917 0.3349 -0.02847 C 0.33854 -0.02917 0.34306 -0.02778 0.34601 -0.03079 C 0.34861 -0.03357 0.34931 -0.04329 0.34931 -0.04306 C 0.34809 -0.05116 0.34861 -0.05602 0.34288 -0.06042 C 0.33993 -0.0625 0.33333 -0.06459 0.33333 -0.06435 C 0.32917 -0.06389 0.32465 -0.06435 0.32066 -0.0625 C 0.30764 -0.05625 0.29566 -0.03449 0.2842 -0.02431 C 0.27865 -0.01366 0.2717 0.00046 0.2651 0.00949 C 0.26319 0.01736 0.26024 0.02268 0.25868 0.03055 C 0.2599 0.05 0.2566 0.0625 0.26823 0.07291 C 0.27778 0.07083 0.28056 0.07083 0.28576 0.06018 C 0.28872 0.04861 0.29167 0.04213 0.28733 0.02824 C 0.28351 0.01666 0.27049 0.00949 0.26198 0.00741 C 0.25035 -0.00255 0.24427 0.00162 0.22865 0.00324 C 0.22309 0.00509 0.22188 0.0044 0.21753 0.00949 C 0.21424 0.01342 0.20799 0.02222 0.20799 0.02245 C 0.20608 0.02986 0.20347 0.03657 0.2 0.04329 C 0.19705 0.05926 0.19583 0.06134 0.19844 0.08125 C 0.19896 0.08588 0.20156 0.09398 0.20156 0.09444 C 0.20104 0.10949 0.20139 0.12477 0.2 0.14051 C 0.19983 0.14305 0.19514 0.1493 0.19375 0.15116 C 0.18628 0.16111 0.19514 0.14907 0.18576 0.15949 C 0.17917 0.16666 0.17431 0.17685 0.16823 0.18495 C 0.1625 0.19259 0.15174 0.19444 0.14444 0.19768 C 0.14132 0.19907 0.1349 0.20185 0.1349 0.20208 C 0.12622 0.20949 0.11667 0.21088 0.10642 0.2125 C 0.10486 0.21319 0.10278 0.21296 0.10156 0.21458 C 0.09392 0.22454 0.10642 0.21759 0.09688 0.22523 C 0.09306 0.22824 0.08837 0.22731 0.0842 0.22731 " pathEditMode="relative" rAng="0" ptsTypes="AAAAAAAAAAAAAAAAAAAAAAAAAAAAAAAAAAAAAAAAAAAAAAAAAAAAAAAAAAAAA">
                                      <p:cBhvr>
                                        <p:cTn id="39" dur="2000" fill="hold"/>
                                        <p:tgtEl>
                                          <p:spTgt spid="89103"/>
                                        </p:tgtEl>
                                        <p:attrNameLst>
                                          <p:attrName>ppt_x</p:attrName>
                                          <p:attrName>ppt_y</p:attrName>
                                        </p:attrNameLst>
                                      </p:cBhvr>
                                      <p:rCtr x="18247" y="2315"/>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grpId="0" nodeType="clickEffect">
                                  <p:stCondLst>
                                    <p:cond delay="0"/>
                                  </p:stCondLst>
                                  <p:childTnLst>
                                    <p:animMotion origin="layout" path="M -2.5E-6 -3.2948E-6 C 0.00451 -0.00601 0.00747 -0.01526 0.00955 -0.02335 C 0.01233 -0.05341 0.01007 -0.08416 0.01285 -0.11422 C 0.01337 -0.11931 0.01597 -0.12416 0.0191 -0.12694 C 0.02431 -0.13133 0.02934 -0.13272 0.03507 -0.13549 C 0.04462 -0.1348 0.05417 -0.1348 0.06354 -0.13318 C 0.07031 -0.13202 0.07865 -0.12671 0.08576 -0.12486 C 0.09219 -0.12069 0.09636 -0.11653 0.1033 -0.11422 C 0.10851 -0.1096 0.11337 -0.10844 0.1191 -0.1059 C 0.12587 -0.09642 0.11806 -0.1059 0.12708 -0.09942 C 0.13542 -0.09341 0.14288 -0.08509 0.14774 -0.07399 C 0.15139 -0.06543 0.15139 -0.06312 0.15399 -0.05295 C 0.15504 -0.04879 0.15729 -0.04023 0.15729 -0.04023 C 0.1559 0.00601 0.15886 0.03722 0.13333 0.06959 C 0.13281 0.07168 0.13281 0.07422 0.13177 0.07607 C 0.13056 0.07815 0.12847 0.07838 0.12708 0.08023 C 0.12361 0.08485 0.11754 0.0948 0.11754 0.10127 L 0.12396 0.11607 " pathEditMode="relative" ptsTypes="ffffffffffffffffAA">
                                      <p:cBhvr>
                                        <p:cTn id="43" dur="2000" fill="hold"/>
                                        <p:tgtEl>
                                          <p:spTgt spid="89102"/>
                                        </p:tgtEl>
                                        <p:attrNameLst>
                                          <p:attrName>ppt_x</p:attrName>
                                          <p:attrName>ppt_y</p:attrName>
                                        </p:attrNameLst>
                                      </p:cBhvr>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0" presetClass="path" presetSubtype="0" accel="50000" decel="50000" fill="hold" grpId="0" nodeType="clickEffect">
                                  <p:stCondLst>
                                    <p:cond delay="0"/>
                                  </p:stCondLst>
                                  <p:childTnLst>
                                    <p:animMotion origin="layout" path="M -6.38889E-6 -8.09249E-6 C -0.00192 -0.01018 -0.00452 -0.01342 -0.01112 -0.01897 C -0.01581 -0.02752 -0.02084 -0.03446 -0.02848 -0.03793 C -0.03126 -0.04186 -0.03247 -0.04417 -0.03647 -0.04648 C -0.03959 -0.04833 -0.04601 -0.05064 -0.04601 -0.05064 C -0.05973 -0.0629 -0.07692 -0.0622 -0.09202 -0.0696 C -0.09862 -0.07284 -0.10452 -0.07954 -0.11112 -0.08232 C -0.11962 -0.08602 -0.12987 -0.08486 -0.13803 -0.09087 C -0.14428 -0.0955 -0.14983 -0.10382 -0.15712 -0.10567 C -0.16129 -0.1066 -0.16563 -0.10706 -0.1698 -0.10775 C -0.1816 -0.11284 -0.19185 -0.12579 -0.20469 -0.12671 C -0.2316 -0.12879 -0.25869 -0.12972 -0.2856 -0.1311 C -0.28421 -0.1496 -0.28716 -0.16186 -0.27449 -0.1459 C -0.27084 -0.1311 -0.26824 -0.13457 -0.27605 -0.1311 C -0.3014 -0.13342 -0.29289 -0.12972 -0.30626 -0.14151 C -0.3073 -0.14359 -0.31025 -0.14567 -0.30938 -0.14798 C -0.30678 -0.15538 -0.30001 -0.14752 -0.29827 -0.1459 C -0.29671 -0.1392 -0.2941 -0.1318 -0.29827 -0.12463 C -0.30035 -0.12116 -0.30782 -0.12047 -0.30782 -0.12047 C -0.31685 -0.12116 -0.3264 -0.11839 -0.3349 -0.12255 C -0.33803 -0.12417 -0.33803 -0.13527 -0.33803 -0.13527 C -0.32674 -0.14035 -0.32883 -0.12741 -0.3316 -0.114 C -0.33212 -0.11145 -0.33872 -0.10683 -0.33959 -0.10567 C -0.34219 -0.1022 -0.34549 -0.09342 -0.34914 -0.09087 C -0.35209 -0.08879 -0.35869 -0.08671 -0.35869 -0.08671 C -0.36025 -0.08741 -0.36285 -0.08671 -0.36337 -0.08879 C -0.36598 -0.0992 -0.36147 -0.09943 -0.35712 -0.10151 C -0.35157 -0.09897 -0.34706 -0.09642 -0.34445 -0.08879 C -0.34306 -0.08463 -0.34219 -0.08024 -0.34115 -0.07608 C -0.34063 -0.074 -0.33959 -0.0696 -0.33959 -0.0696 C -0.33751 -0.04694 -0.33265 -0.01989 -0.34272 -8.09249E-6 C -0.34636 -0.0007 -0.35035 -0.00047 -0.35383 -0.00209 C -0.3639 -0.00648 -0.35105 -0.01735 -0.34758 -0.01897 C -0.34167 -0.01712 -0.33525 -0.01527 -0.33004 -0.01041 C -0.31997 -0.0007 -0.33074 -0.00648 -0.32049 -0.00209 C -0.31737 0.00439 -0.31581 0.01063 -0.31268 0.01687 C -0.30817 0.03537 -0.31442 0.01294 -0.30782 0.02751 C -0.30695 0.02936 -0.30765 0.03259 -0.30626 0.03398 C -0.30348 0.03653 -0.29983 0.03676 -0.29671 0.03814 C -0.29515 0.03884 -0.29202 0.04022 -0.29202 0.04022 C -0.26841 0.03768 -0.27848 0.03884 -0.26337 0.03167 C -0.25522 0.0208 -0.24445 0.01548 -0.2349 0.00647 C -0.22171 -0.00625 -0.21025 -0.02174 -0.19671 -0.03376 C -0.18733 -0.04209 -0.18421 -0.0592 -0.17605 -0.0696 C -0.17501 -0.07538 -0.17431 -0.08116 -0.17292 -0.08671 C -0.17188 -0.09087 -0.1698 -0.0992 -0.1698 -0.0992 C -0.16876 -0.11885 -0.16858 -0.13758 -0.16025 -0.15423 C -0.15782 -0.16417 -0.15504 -0.16995 -0.14758 -0.17319 C -0.14497 -0.17249 -0.14133 -0.17388 -0.13959 -0.1711 C -0.13456 -0.16301 -0.14862 -0.15954 -0.1507 -0.15839 C -0.15799 -0.16186 -0.15608 -0.16486 -0.16025 -0.17319 C -0.15973 -0.17735 -0.15973 -0.18174 -0.15869 -0.1859 C -0.15383 -0.20602 -0.12796 -0.20001 -0.11893 -0.2007 C -0.10869 -0.20532 -0.09983 -0.20579 -0.0889 -0.20717 C -0.02119 -0.20301 0.04669 -0.20463 0.1144 -0.20926 C 0.12794 -0.21134 0.1427 -0.20972 0.15555 -0.2155 C 0.20798 -0.2148 0.26041 -0.21457 0.31284 -0.21342 C 0.32083 -0.21319 0.32968 -0.21665 0.33663 -0.21134 C 0.35034 -0.20093 0.33159 -0.19515 0.3302 -0.19446 C 0.32569 -0.19839 0.3184 -0.20163 0.32551 -0.20926 C 0.32673 -0.21064 0.32864 -0.21064 0.3302 -0.21134 C 0.35972 -0.20972 0.38593 -0.20579 0.4144 -0.19654 C 0.4276 -0.17897 0.42048 -0.16232 0.42222 -0.13319 C 0.42256 -0.12717 0.42551 -0.12209 0.42708 -0.11631 C 0.42829 -0.11215 0.42916 -0.10775 0.4302 -0.10359 C 0.43298 -0.09272 0.43506 -0.0696 0.43506 -0.0696 C 0.43385 0.03468 0.45538 0.04901 0.42222 0.09317 C 0.40867 0.08647 0.42204 0.06936 0.42864 0.06358 C 0.43454 0.06427 0.44044 0.06404 0.44617 0.06566 C 0.4519 0.06728 0.45642 0.07953 0.46041 0.08462 C 0.46562 0.11329 0.45624 0.12624 0.44444 0.14589 C 0.44166 0.15051 0.43923 0.15583 0.43663 0.16069 C 0.43402 0.16554 0.42864 0.17548 0.42864 0.17548 C 0.42551 0.19236 0.42951 0.17572 0.42222 0.19236 C 0.41978 0.19768 0.41857 0.20392 0.41597 0.20924 C 0.41492 0.21132 0.41388 0.21363 0.41284 0.21572 C 0.40885 0.23468 0.41475 0.21548 0.40485 0.22635 C 0.40364 0.22774 0.40451 0.23098 0.40329 0.23259 C 0.40208 0.23421 0.39999 0.23398 0.39843 0.23468 C 0.38593 0.24577 0.37065 0.23699 0.35728 0.23259 C 0.34895 0.22543 0.3394 0.22057 0.3302 0.21572 C 0.32117 0.20323 0.30815 0.19768 0.29999 0.18404 C 0.29635 0.17803 0.29478 0.17017 0.29062 0.16485 C 0.28576 0.15861 0.28003 0.15329 0.27621 0.14589 C 0.27222 0.1378 0.27482 0.14034 0.2684 0.13757 C 0.25485 0.11259 0.24079 0.08809 0.22708 0.06358 C 0.22465 0.05317 0.21822 0.04994 0.2111 0.04647 C 0.20138 0.03352 0.19444 0.03861 0.17951 0.04022 C 0.17656 0.04277 0.17465 0.0467 0.17152 0.04878 C 0.16857 0.05086 0.16197 0.05294 0.16197 0.05294 C 0.15728 0.06242 0.15208 0.07213 0.14617 0.08046 C 0.14444 0.0867 0.14131 0.09942 0.14131 0.09942 C 0.13923 0.11629 0.14079 0.1082 0.13663 0.12485 C 0.13315 0.13918 0.13419 0.13988 0.12222 0.14381 C 0.12065 0.1452 0.11753 0.14797 0.11753 0.14797 " pathEditMode="relative" ptsTypes="ffffffffffffffffffffffffffffffffffffffffffffffffffffffffffffffffffffffffffffffffffffffffffffffA">
                                      <p:cBhvr>
                                        <p:cTn id="47" dur="2000" fill="hold"/>
                                        <p:tgtEl>
                                          <p:spTgt spid="891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animBg="1"/>
      <p:bldP spid="89100" grpId="0" animBg="1"/>
      <p:bldP spid="89101" grpId="0"/>
      <p:bldP spid="89102" grpId="0"/>
      <p:bldP spid="89103" grpId="0"/>
      <p:bldP spid="89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847851" y="692150"/>
            <a:ext cx="8569325" cy="5113338"/>
          </a:xfrm>
          <a:solidFill>
            <a:schemeClr val="bg1"/>
          </a:solidFill>
          <a:ln w="57150">
            <a:solidFill>
              <a:srgbClr val="000000"/>
            </a:solidFill>
            <a:miter lim="800000"/>
            <a:headEnd/>
            <a:tailEnd/>
          </a:ln>
        </p:spPr>
        <p:txBody>
          <a:bodyPr/>
          <a:lstStyle/>
          <a:p>
            <a:pPr eaLnBrk="1" hangingPunct="1">
              <a:buFontTx/>
              <a:buNone/>
              <a:defRPr/>
            </a:pPr>
            <a:endParaRPr lang="it-IT" altLang="it-IT" sz="34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Vi sono persone che, pur di conquistare “il miele” ossia l’ambito ruolo di protagonista in un gruppo di amici, o in un’associazione politica, parrocchiale o altro, non si accorgono di infastidire le persone che le circondano, e a lungo andare finiscono per essere allontanate, “punte” e deluse.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a:xfrm>
            <a:off x="1981200" y="404813"/>
            <a:ext cx="8362950" cy="5472112"/>
          </a:xfrm>
          <a:solidFill>
            <a:schemeClr val="bg1"/>
          </a:solidFill>
          <a:ln w="57150">
            <a:solidFill>
              <a:srgbClr val="000000"/>
            </a:solidFill>
            <a:miter lim="800000"/>
            <a:headEnd/>
            <a:tailEnd/>
          </a:ln>
        </p:spPr>
        <p:txBody>
          <a:bodyPr/>
          <a:lstStyle/>
          <a:p>
            <a:pPr eaLnBrk="1" hangingPunct="1">
              <a:lnSpc>
                <a:spcPct val="130000"/>
              </a:lnSpc>
              <a:buFontTx/>
              <a:buNone/>
              <a:defRPr/>
            </a:pPr>
            <a:endParaRPr lang="it-IT" altLang="it-IT" sz="18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In alcuni casi, per non sentirsi inferiori a qualcuno veramente dotato di qualche capacità, vi sono persone disposte a tutto, usando strategie, anche le più burbere e disumane, pur di allontanarlo. </a:t>
            </a:r>
          </a:p>
          <a:p>
            <a:pPr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Si tratta di una persona scomoda, per molti è meglio ripudiarla piuttosto che lasciarsi mettere in discussione e comprenderla.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981201" y="260350"/>
            <a:ext cx="8435975" cy="5976962"/>
          </a:xfrm>
          <a:solidFill>
            <a:schemeClr val="bg1"/>
          </a:solidFill>
          <a:ln w="38100">
            <a:solidFill>
              <a:srgbClr val="000000"/>
            </a:solidFill>
            <a:miter lim="800000"/>
            <a:headEnd/>
            <a:tailEnd/>
          </a:ln>
        </p:spPr>
        <p:txBody>
          <a:bodyPr/>
          <a:lstStyle/>
          <a:p>
            <a:pPr eaLnBrk="1" hangingPunct="1">
              <a:buFontTx/>
              <a:buNone/>
              <a:defRPr/>
            </a:pPr>
            <a:endParaRPr lang="it-IT" altLang="it-IT" sz="1600" dirty="0">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3500" dirty="0">
                <a:solidFill>
                  <a:srgbClr val="000000"/>
                </a:solidFill>
                <a:effectLst>
                  <a:outerShdw blurRad="38100" dist="38100" dir="2700000" algn="tl">
                    <a:srgbClr val="C0C0C0"/>
                  </a:outerShdw>
                </a:effectLst>
                <a:latin typeface="Comic Sans MS" panose="030F0702030302020204" pitchFamily="66" charset="0"/>
              </a:rPr>
              <a:t> </a:t>
            </a:r>
            <a:r>
              <a:rPr lang="it-IT" altLang="it-IT" sz="2800" dirty="0">
                <a:solidFill>
                  <a:srgbClr val="000000"/>
                </a:solidFill>
                <a:effectLst/>
                <a:latin typeface="Arial" panose="020B0604020202020204" pitchFamily="34" charset="0"/>
                <a:cs typeface="Arial" panose="020B0604020202020204" pitchFamily="34" charset="0"/>
              </a:rPr>
              <a:t>Un saggio cinese esprimeva, mediante la simbologia dei mari e dei fiumi, il motivo per il quale essi ricevono il dono dell’acqua dalle sorgenti di centinaia di monti. </a:t>
            </a:r>
          </a:p>
          <a:p>
            <a:pPr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 La risposta è che i fiumi e i mari stanno sempre più in basso rispetto alle montagne</a:t>
            </a:r>
            <a:r>
              <a:rPr lang="it-IT" altLang="it-IT" sz="2800" dirty="0" smtClean="0">
                <a:solidFill>
                  <a:srgbClr val="000000"/>
                </a:solidFill>
                <a:effectLst/>
                <a:latin typeface="Arial" panose="020B0604020202020204" pitchFamily="34" charset="0"/>
                <a:cs typeface="Arial" panose="020B0604020202020204" pitchFamily="34" charset="0"/>
              </a:rPr>
              <a:t>!</a:t>
            </a:r>
          </a:p>
          <a:p>
            <a:pPr eaLnBrk="1" hangingPunct="1">
              <a:lnSpc>
                <a:spcPct val="150000"/>
              </a:lnSpc>
              <a:buNone/>
              <a:defRPr/>
            </a:pPr>
            <a:endParaRPr lang="it-IT" altLang="it-IT" sz="1000" dirty="0">
              <a:solidFill>
                <a:srgbClr val="000000"/>
              </a:solidFill>
              <a:effectLst/>
              <a:latin typeface="Arial" panose="020B0604020202020204" pitchFamily="34" charset="0"/>
              <a:cs typeface="Arial" panose="020B0604020202020204" pitchFamily="34" charset="0"/>
            </a:endParaRPr>
          </a:p>
          <a:p>
            <a:pPr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 Più si è umili e più si riceve?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Scale>
                                      <p:cBhvr>
                                        <p:cTn id="7" dur="1000" decel="50000" fill="hold">
                                          <p:stCondLst>
                                            <p:cond delay="0"/>
                                          </p:stCondLst>
                                        </p:cTn>
                                        <p:tgtEl>
                                          <p:spTgt spid="184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5">
                                            <p:txEl>
                                              <p:pRg st="2" end="2"/>
                                            </p:txEl>
                                          </p:spTgt>
                                        </p:tgtEl>
                                        <p:attrNameLst>
                                          <p:attrName>ppt_x</p:attrName>
                                          <p:attrName>ppt_y</p:attrName>
                                        </p:attrNameLst>
                                      </p:cBhvr>
                                    </p:animMotion>
                                    <p:animEffect transition="in" filter="fade">
                                      <p:cBhvr>
                                        <p:cTn id="9" dur="1000"/>
                                        <p:tgtEl>
                                          <p:spTgt spid="18435">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8435">
                                            <p:txEl>
                                              <p:pRg st="4" end="4"/>
                                            </p:txEl>
                                          </p:spTgt>
                                        </p:tgtEl>
                                        <p:attrNameLst>
                                          <p:attrName>style.visibility</p:attrName>
                                        </p:attrNameLst>
                                      </p:cBhvr>
                                      <p:to>
                                        <p:strVal val="visible"/>
                                      </p:to>
                                    </p:set>
                                    <p:animScale>
                                      <p:cBhvr>
                                        <p:cTn id="14" dur="1000" decel="50000" fill="hold">
                                          <p:stCondLst>
                                            <p:cond delay="0"/>
                                          </p:stCondLst>
                                        </p:cTn>
                                        <p:tgtEl>
                                          <p:spTgt spid="1843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8435">
                                            <p:txEl>
                                              <p:pRg st="4" end="4"/>
                                            </p:txEl>
                                          </p:spTgt>
                                        </p:tgtEl>
                                        <p:attrNameLst>
                                          <p:attrName>ppt_x</p:attrName>
                                          <p:attrName>ppt_y</p:attrName>
                                        </p:attrNameLst>
                                      </p:cBhvr>
                                    </p:animMotion>
                                    <p:animEffect transition="in" filter="fade">
                                      <p:cBhvr>
                                        <p:cTn id="16"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1524000" y="0"/>
            <a:ext cx="9144000" cy="6858000"/>
          </a:xfrm>
          <a:solidFill>
            <a:srgbClr val="000000"/>
          </a:solidFill>
        </p:spPr>
        <p:txBody>
          <a:bodyPr/>
          <a:lstStyle/>
          <a:p>
            <a:pPr eaLnBrk="1" hangingPunct="1">
              <a:defRPr/>
            </a:pPr>
            <a:endParaRPr lang="it-IT" altLang="it-IT" smtClean="0">
              <a:effectLst>
                <a:outerShdw blurRad="38100" dist="38100" dir="2700000" algn="tl">
                  <a:srgbClr val="010199"/>
                </a:outerShdw>
              </a:effectLst>
            </a:endParaRPr>
          </a:p>
        </p:txBody>
      </p:sp>
      <p:pic>
        <p:nvPicPr>
          <p:cNvPr id="86020" name="Picture 4" descr="cascata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549275"/>
            <a:ext cx="80645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2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get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765175"/>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1992313" y="404814"/>
            <a:ext cx="8229600" cy="5976937"/>
          </a:xfrm>
          <a:solidFill>
            <a:schemeClr val="bg1"/>
          </a:solidFill>
          <a:ln w="28575">
            <a:solidFill>
              <a:srgbClr val="000000"/>
            </a:solidFill>
            <a:miter lim="800000"/>
            <a:headEnd/>
            <a:tailEnd/>
          </a:ln>
        </p:spPr>
        <p:txBody>
          <a:bodyPr/>
          <a:lstStyle/>
          <a:p>
            <a:pPr eaLnBrk="1" hangingPunct="1">
              <a:lnSpc>
                <a:spcPct val="120000"/>
              </a:lnSpc>
              <a:buFontTx/>
              <a:buNone/>
              <a:defRPr/>
            </a:pPr>
            <a:endParaRPr lang="it-IT" altLang="it-IT" sz="16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2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Se vogliamo conquistare vere amicizie, dovremmo quindi scrollarci di dosso il nostro tanto amato orgoglio di sentirci in alto e il bisogno di sentirci importanti. </a:t>
            </a:r>
          </a:p>
          <a:p>
            <a:pPr eaLnBrk="1" hangingPunct="1">
              <a:lnSpc>
                <a:spcPct val="12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Attraverso la vera umiltà si può ricevere di più che con l’arroganza, la prepotenza e l’orgoglio.</a:t>
            </a:r>
          </a:p>
          <a:p>
            <a:pPr eaLnBrk="1" hangingPunct="1">
              <a:lnSpc>
                <a:spcPct val="120000"/>
              </a:lnSpc>
              <a:buFontTx/>
              <a:buNone/>
              <a:defRPr/>
            </a:pPr>
            <a:endParaRPr lang="it-IT" altLang="it-IT" sz="800" dirty="0">
              <a:solidFill>
                <a:srgbClr val="000000"/>
              </a:solidFill>
              <a:effectLst/>
              <a:latin typeface="Arial" panose="020B0604020202020204" pitchFamily="34" charset="0"/>
              <a:cs typeface="Arial" panose="020B0604020202020204" pitchFamily="34" charset="0"/>
            </a:endParaRPr>
          </a:p>
          <a:p>
            <a:pPr algn="ctr" eaLnBrk="1" hangingPunct="1">
              <a:lnSpc>
                <a:spcPct val="120000"/>
              </a:lnSpc>
              <a:buFontTx/>
              <a:buNone/>
              <a:defRPr/>
            </a:pPr>
            <a:r>
              <a:rPr lang="it-IT" altLang="it-IT" sz="36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Più si “vola” in alto, </a:t>
            </a:r>
          </a:p>
          <a:p>
            <a:pPr algn="ctr" eaLnBrk="1" hangingPunct="1">
              <a:lnSpc>
                <a:spcPct val="120000"/>
              </a:lnSpc>
              <a:buFontTx/>
              <a:buNone/>
              <a:defRPr/>
            </a:pPr>
            <a:r>
              <a:rPr lang="it-IT" altLang="it-IT" sz="3600" b="1"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più quando si cade fa male….!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1139">
                                            <p:txEl>
                                              <p:pRg st="4" end="4"/>
                                            </p:txEl>
                                          </p:spTgt>
                                        </p:tgtEl>
                                        <p:attrNameLst>
                                          <p:attrName>style.visibility</p:attrName>
                                        </p:attrNameLst>
                                      </p:cBhvr>
                                      <p:to>
                                        <p:strVal val="visible"/>
                                      </p:to>
                                    </p:set>
                                    <p:anim calcmode="lin" valueType="num">
                                      <p:cBhvr>
                                        <p:cTn id="7" dur="500" fill="hold"/>
                                        <p:tgtEl>
                                          <p:spTgt spid="91139">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91139">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91139">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91139">
                                            <p:txEl>
                                              <p:pRg st="4" end="4"/>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1139">
                                            <p:txEl>
                                              <p:pRg st="5" end="5"/>
                                            </p:txEl>
                                          </p:spTgt>
                                        </p:tgtEl>
                                        <p:attrNameLst>
                                          <p:attrName>style.visibility</p:attrName>
                                        </p:attrNameLst>
                                      </p:cBhvr>
                                      <p:to>
                                        <p:strVal val="visible"/>
                                      </p:to>
                                    </p:set>
                                    <p:anim calcmode="lin" valueType="num">
                                      <p:cBhvr>
                                        <p:cTn id="13" dur="500" fill="hold"/>
                                        <p:tgtEl>
                                          <p:spTgt spid="91139">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91139">
                                            <p:txEl>
                                              <p:pRg st="5" end="5"/>
                                            </p:txEl>
                                          </p:spTgt>
                                        </p:tgtEl>
                                        <p:attrNameLst>
                                          <p:attrName>ppt_h</p:attrName>
                                        </p:attrNameLst>
                                      </p:cBhvr>
                                      <p:tavLst>
                                        <p:tav tm="0">
                                          <p:val>
                                            <p:fltVal val="0"/>
                                          </p:val>
                                        </p:tav>
                                        <p:tav tm="100000">
                                          <p:val>
                                            <p:strVal val="#ppt_h"/>
                                          </p:val>
                                        </p:tav>
                                      </p:tavLst>
                                    </p:anim>
                                    <p:anim calcmode="lin" valueType="num">
                                      <p:cBhvr>
                                        <p:cTn id="15" dur="500" fill="hold"/>
                                        <p:tgtEl>
                                          <p:spTgt spid="91139">
                                            <p:txEl>
                                              <p:pRg st="5" end="5"/>
                                            </p:txEl>
                                          </p:spTgt>
                                        </p:tgtEl>
                                        <p:attrNameLst>
                                          <p:attrName>style.rotation</p:attrName>
                                        </p:attrNameLst>
                                      </p:cBhvr>
                                      <p:tavLst>
                                        <p:tav tm="0">
                                          <p:val>
                                            <p:fltVal val="360"/>
                                          </p:val>
                                        </p:tav>
                                        <p:tav tm="100000">
                                          <p:val>
                                            <p:fltVal val="0"/>
                                          </p:val>
                                        </p:tav>
                                      </p:tavLst>
                                    </p:anim>
                                    <p:animEffect transition="in" filter="fade">
                                      <p:cBhvr>
                                        <p:cTn id="16" dur="500"/>
                                        <p:tgtEl>
                                          <p:spTgt spid="91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so-vol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1700213"/>
            <a:ext cx="62642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2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amici3yvq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989014"/>
            <a:ext cx="7343775" cy="4879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1524000" y="0"/>
            <a:ext cx="9144000" cy="6858000"/>
          </a:xfrm>
          <a:extLst>
            <a:ext uri="{909E8E84-426E-40DD-AFC4-6F175D3DCCD1}">
              <a14:hiddenFill xmlns:a14="http://schemas.microsoft.com/office/drawing/2010/main">
                <a:solidFill>
                  <a:schemeClr val="tx1"/>
                </a:solidFill>
              </a14:hiddenFill>
            </a:ext>
          </a:extLst>
        </p:spPr>
        <p:txBody>
          <a:bodyPr/>
          <a:lstStyle/>
          <a:p>
            <a:pPr algn="ctr" eaLnBrk="1" hangingPunct="1">
              <a:buFontTx/>
              <a:buNone/>
              <a:defRPr/>
            </a:pPr>
            <a:endParaRPr lang="it-IT" altLang="it-IT" sz="3700" b="1" dirty="0">
              <a:latin typeface="Comic Sans MS" panose="030F0702030302020204" pitchFamily="66" charset="0"/>
            </a:endParaRPr>
          </a:p>
          <a:p>
            <a:pPr algn="ctr" eaLnBrk="1" hangingPunct="1">
              <a:buFontTx/>
              <a:buNone/>
              <a:defRPr/>
            </a:pPr>
            <a:endParaRPr lang="it-IT" altLang="it-IT" sz="3700" b="1" dirty="0">
              <a:latin typeface="Comic Sans MS" panose="030F0702030302020204" pitchFamily="66" charset="0"/>
            </a:endParaRPr>
          </a:p>
          <a:p>
            <a:pPr algn="ctr" eaLnBrk="1" hangingPunct="1">
              <a:buFontTx/>
              <a:buNone/>
              <a:defRPr/>
            </a:pPr>
            <a:endParaRPr lang="it-IT" altLang="it-IT" sz="2800" b="1" dirty="0">
              <a:latin typeface="Comic Sans MS" panose="030F0702030302020204" pitchFamily="66" charset="0"/>
            </a:endParaRPr>
          </a:p>
          <a:p>
            <a:pPr algn="ctr" eaLnBrk="1" hangingPunct="1">
              <a:buFontTx/>
              <a:buNone/>
              <a:defRPr/>
            </a:pPr>
            <a:endParaRPr lang="it-IT" altLang="it-IT" sz="2800" b="1" dirty="0">
              <a:solidFill>
                <a:schemeClr val="bg1"/>
              </a:solidFill>
              <a:latin typeface="Comic Sans MS" panose="030F0702030302020204" pitchFamily="66" charset="0"/>
            </a:endParaRPr>
          </a:p>
          <a:p>
            <a:pPr algn="ctr" eaLnBrk="1" hangingPunct="1">
              <a:buFontTx/>
              <a:buNone/>
              <a:defRPr/>
            </a:pPr>
            <a:r>
              <a:rPr lang="it-IT" altLang="it-IT" sz="4100" b="1" dirty="0">
                <a:latin typeface="Comic Sans MS" panose="030F0702030302020204" pitchFamily="66" charset="0"/>
              </a:rPr>
              <a:t>Più si “vola” in alto, </a:t>
            </a:r>
          </a:p>
          <a:p>
            <a:pPr algn="ctr" eaLnBrk="1" hangingPunct="1">
              <a:buFontTx/>
              <a:buNone/>
              <a:defRPr/>
            </a:pPr>
            <a:r>
              <a:rPr lang="it-IT" altLang="it-IT" sz="4100" b="1" dirty="0">
                <a:latin typeface="Comic Sans MS" panose="030F0702030302020204" pitchFamily="66" charset="0"/>
              </a:rPr>
              <a:t>più quando si cade fa male…!</a:t>
            </a:r>
            <a:endParaRPr lang="it-IT" altLang="it-IT" sz="4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94211">
                                            <p:txEl>
                                              <p:pRg st="4" end="4"/>
                                            </p:txEl>
                                          </p:spTgt>
                                        </p:tgtEl>
                                        <p:attrNameLst>
                                          <p:attrName>style.visibility</p:attrName>
                                        </p:attrNameLst>
                                      </p:cBhvr>
                                      <p:to>
                                        <p:strVal val="visible"/>
                                      </p:to>
                                    </p:set>
                                    <p:anim calcmode="lin" valueType="num">
                                      <p:cBhvr>
                                        <p:cTn id="7" dur="5000" fill="hold"/>
                                        <p:tgtEl>
                                          <p:spTgt spid="94211">
                                            <p:txEl>
                                              <p:pRg st="4" end="4"/>
                                            </p:txEl>
                                          </p:spTgt>
                                        </p:tgtEl>
                                        <p:attrNameLst>
                                          <p:attrName>ppt_w</p:attrName>
                                        </p:attrNameLst>
                                      </p:cBhvr>
                                      <p:tavLst>
                                        <p:tav tm="0" fmla="#ppt_w*sin(2.5*pi*$)">
                                          <p:val>
                                            <p:fltVal val="0"/>
                                          </p:val>
                                        </p:tav>
                                        <p:tav tm="100000">
                                          <p:val>
                                            <p:fltVal val="1"/>
                                          </p:val>
                                        </p:tav>
                                      </p:tavLst>
                                    </p:anim>
                                    <p:anim calcmode="lin" valueType="num">
                                      <p:cBhvr>
                                        <p:cTn id="8" dur="5000" fill="hold"/>
                                        <p:tgtEl>
                                          <p:spTgt spid="94211">
                                            <p:txEl>
                                              <p:pRg st="4" end="4"/>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4211">
                                            <p:txEl>
                                              <p:pRg st="5" end="5"/>
                                            </p:txEl>
                                          </p:spTgt>
                                        </p:tgtEl>
                                        <p:attrNameLst>
                                          <p:attrName>style.visibility</p:attrName>
                                        </p:attrNameLst>
                                      </p:cBhvr>
                                      <p:to>
                                        <p:strVal val="visible"/>
                                      </p:to>
                                    </p:set>
                                    <p:anim calcmode="lin" valueType="num">
                                      <p:cBhvr>
                                        <p:cTn id="11" dur="5000" fill="hold"/>
                                        <p:tgtEl>
                                          <p:spTgt spid="94211">
                                            <p:txEl>
                                              <p:pRg st="5" end="5"/>
                                            </p:txEl>
                                          </p:spTgt>
                                        </p:tgtEl>
                                        <p:attrNameLst>
                                          <p:attrName>ppt_w</p:attrName>
                                        </p:attrNameLst>
                                      </p:cBhvr>
                                      <p:tavLst>
                                        <p:tav tm="0" fmla="#ppt_w*sin(2.5*pi*$)">
                                          <p:val>
                                            <p:fltVal val="0"/>
                                          </p:val>
                                        </p:tav>
                                        <p:tav tm="100000">
                                          <p:val>
                                            <p:fltVal val="1"/>
                                          </p:val>
                                        </p:tav>
                                      </p:tavLst>
                                    </p:anim>
                                    <p:anim calcmode="lin" valueType="num">
                                      <p:cBhvr>
                                        <p:cTn id="12" dur="5000" fill="hold"/>
                                        <p:tgtEl>
                                          <p:spTgt spid="94211">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salt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0"/>
            <a:ext cx="38862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2000"/>
                                        <p:tgtEl>
                                          <p:spTgt spid="95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8.33333E-7 2.13873E-6 L -0.1809 0.10173 " pathEditMode="relative" rAng="0" ptsTypes="AA">
                                      <p:cBhvr>
                                        <p:cTn id="11" dur="2000" fill="hold"/>
                                        <p:tgtEl>
                                          <p:spTgt spid="95236"/>
                                        </p:tgtEl>
                                        <p:attrNameLst>
                                          <p:attrName>ppt_x</p:attrName>
                                          <p:attrName>ppt_y</p:attrName>
                                        </p:attrNameLst>
                                      </p:cBhvr>
                                      <p:rCtr x="-9045" y="5087"/>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xit" presetSubtype="0" fill="hold" nodeType="clickEffect">
                                  <p:stCondLst>
                                    <p:cond delay="0"/>
                                  </p:stCondLst>
                                  <p:childTnLst>
                                    <p:animEffect transition="out" filter="fade">
                                      <p:cBhvr>
                                        <p:cTn id="15" dur="1000"/>
                                        <p:tgtEl>
                                          <p:spTgt spid="95236"/>
                                        </p:tgtEl>
                                      </p:cBhvr>
                                    </p:animEffect>
                                    <p:anim calcmode="lin" valueType="num">
                                      <p:cBhvr>
                                        <p:cTn id="16" dur="1000"/>
                                        <p:tgtEl>
                                          <p:spTgt spid="95236"/>
                                        </p:tgtEl>
                                        <p:attrNameLst>
                                          <p:attrName>ppt_x</p:attrName>
                                        </p:attrNameLst>
                                      </p:cBhvr>
                                      <p:tavLst>
                                        <p:tav tm="0">
                                          <p:val>
                                            <p:strVal val="ppt_x"/>
                                          </p:val>
                                        </p:tav>
                                        <p:tav tm="100000">
                                          <p:val>
                                            <p:strVal val="ppt_x"/>
                                          </p:val>
                                        </p:tav>
                                      </p:tavLst>
                                    </p:anim>
                                    <p:anim calcmode="lin" valueType="num">
                                      <p:cBhvr>
                                        <p:cTn id="17" dur="100" decel="100000"/>
                                        <p:tgtEl>
                                          <p:spTgt spid="95236"/>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95236"/>
                                        </p:tgtEl>
                                        <p:attrNameLst>
                                          <p:attrName>ppt_y</p:attrName>
                                        </p:attrNameLst>
                                      </p:cBhvr>
                                      <p:tavLst>
                                        <p:tav tm="0">
                                          <p:val>
                                            <p:strVal val="ppt_y"/>
                                          </p:val>
                                        </p:tav>
                                        <p:tav tm="100000">
                                          <p:val>
                                            <p:strVal val="ppt_y+1"/>
                                          </p:val>
                                        </p:tav>
                                      </p:tavLst>
                                    </p:anim>
                                    <p:set>
                                      <p:cBhvr>
                                        <p:cTn id="19" dur="1" fill="hold">
                                          <p:stCondLst>
                                            <p:cond delay="999"/>
                                          </p:stCondLst>
                                        </p:cTn>
                                        <p:tgtEl>
                                          <p:spTgt spid="95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ic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0"/>
            <a:ext cx="52149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11111E-6 -1.44509E-6 L -0.19687 0.18867 " pathEditMode="relative" ptsTypes="AA">
                                      <p:cBhvr>
                                        <p:cTn id="6" dur="2000" fill="hold"/>
                                        <p:tgtEl>
                                          <p:spTgt spid="10854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xit" presetSubtype="0" fill="hold" nodeType="clickEffect">
                                  <p:stCondLst>
                                    <p:cond delay="0"/>
                                  </p:stCondLst>
                                  <p:childTnLst>
                                    <p:animEffect transition="out" filter="fade">
                                      <p:cBhvr>
                                        <p:cTn id="10" dur="1000"/>
                                        <p:tgtEl>
                                          <p:spTgt spid="108548"/>
                                        </p:tgtEl>
                                      </p:cBhvr>
                                    </p:animEffect>
                                    <p:anim calcmode="lin" valueType="num">
                                      <p:cBhvr>
                                        <p:cTn id="11" dur="1000"/>
                                        <p:tgtEl>
                                          <p:spTgt spid="108548"/>
                                        </p:tgtEl>
                                        <p:attrNameLst>
                                          <p:attrName>ppt_x</p:attrName>
                                        </p:attrNameLst>
                                      </p:cBhvr>
                                      <p:tavLst>
                                        <p:tav tm="0">
                                          <p:val>
                                            <p:strVal val="ppt_x"/>
                                          </p:val>
                                        </p:tav>
                                        <p:tav tm="100000">
                                          <p:val>
                                            <p:strVal val="ppt_x"/>
                                          </p:val>
                                        </p:tav>
                                      </p:tavLst>
                                    </p:anim>
                                    <p:anim calcmode="lin" valueType="num">
                                      <p:cBhvr>
                                        <p:cTn id="12" dur="100" decel="100000"/>
                                        <p:tgtEl>
                                          <p:spTgt spid="108548"/>
                                        </p:tgtEl>
                                        <p:attrNameLst>
                                          <p:attrName>ppt_y</p:attrName>
                                        </p:attrNameLst>
                                      </p:cBhvr>
                                      <p:tavLst>
                                        <p:tav tm="0">
                                          <p:val>
                                            <p:strVal val="ppt_y"/>
                                          </p:val>
                                        </p:tav>
                                        <p:tav tm="100000">
                                          <p:val>
                                            <p:strVal val="ppt_y-.03"/>
                                          </p:val>
                                        </p:tav>
                                      </p:tavLst>
                                    </p:anim>
                                    <p:anim calcmode="lin" valueType="num">
                                      <p:cBhvr>
                                        <p:cTn id="13" dur="900" accel="100000">
                                          <p:stCondLst>
                                            <p:cond delay="100"/>
                                          </p:stCondLst>
                                        </p:cTn>
                                        <p:tgtEl>
                                          <p:spTgt spid="108548"/>
                                        </p:tgtEl>
                                        <p:attrNameLst>
                                          <p:attrName>ppt_y</p:attrName>
                                        </p:attrNameLst>
                                      </p:cBhvr>
                                      <p:tavLst>
                                        <p:tav tm="0">
                                          <p:val>
                                            <p:strVal val="ppt_y"/>
                                          </p:val>
                                        </p:tav>
                                        <p:tav tm="100000">
                                          <p:val>
                                            <p:strVal val="ppt_y+1"/>
                                          </p:val>
                                        </p:tav>
                                      </p:tavLst>
                                    </p:anim>
                                    <p:set>
                                      <p:cBhvr>
                                        <p:cTn id="14" dur="1" fill="hold">
                                          <p:stCondLst>
                                            <p:cond delay="999"/>
                                          </p:stCondLst>
                                        </p:cTn>
                                        <p:tgtEl>
                                          <p:spTgt spid="1085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 L'uomo non è 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292101"/>
            <a:ext cx="8353425"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p:cTn id="7" dur="5000" fill="hold"/>
                                        <p:tgtEl>
                                          <p:spTgt spid="140292"/>
                                        </p:tgtEl>
                                        <p:attrNameLst>
                                          <p:attrName>ppt_w</p:attrName>
                                        </p:attrNameLst>
                                      </p:cBhvr>
                                      <p:tavLst>
                                        <p:tav tm="0" fmla="#ppt_w*sin(2.5*pi*$)">
                                          <p:val>
                                            <p:fltVal val="0"/>
                                          </p:val>
                                        </p:tav>
                                        <p:tav tm="100000">
                                          <p:val>
                                            <p:fltVal val="1"/>
                                          </p:val>
                                        </p:tav>
                                      </p:tavLst>
                                    </p:anim>
                                    <p:anim calcmode="lin" valueType="num">
                                      <p:cBhvr>
                                        <p:cTn id="8" dur="5000" fill="hold"/>
                                        <p:tgtEl>
                                          <p:spTgt spid="1402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34938"/>
            <a:ext cx="8229600" cy="773112"/>
          </a:xfrm>
          <a:solidFill>
            <a:schemeClr val="bg1"/>
          </a:solidFill>
          <a:ln w="28575">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Dipendenze sentimentali</a:t>
            </a:r>
          </a:p>
        </p:txBody>
      </p:sp>
      <p:sp>
        <p:nvSpPr>
          <p:cNvPr id="20483" name="Rectangle 3"/>
          <p:cNvSpPr>
            <a:spLocks noGrp="1" noChangeArrowheads="1"/>
          </p:cNvSpPr>
          <p:nvPr>
            <p:ph idx="1"/>
          </p:nvPr>
        </p:nvSpPr>
        <p:spPr>
          <a:xfrm>
            <a:off x="1981201" y="1339851"/>
            <a:ext cx="8507413" cy="5184775"/>
          </a:xfrm>
          <a:solidFill>
            <a:schemeClr val="bg1"/>
          </a:solidFill>
          <a:ln w="38100">
            <a:solidFill>
              <a:srgbClr val="000000"/>
            </a:solidFill>
            <a:miter lim="800000"/>
            <a:headEnd/>
            <a:tailEnd/>
          </a:ln>
        </p:spPr>
        <p:txBody>
          <a:bodyPr/>
          <a:lstStyle/>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Occorre tener presente che spesso le persone sono governate </a:t>
            </a:r>
            <a:r>
              <a:rPr lang="it-IT" altLang="it-IT" sz="2400" b="1" dirty="0">
                <a:solidFill>
                  <a:srgbClr val="000000"/>
                </a:solidFill>
                <a:effectLst/>
                <a:latin typeface="Arial" panose="020B0604020202020204" pitchFamily="34" charset="0"/>
                <a:cs typeface="Arial" panose="020B0604020202020204" pitchFamily="34" charset="0"/>
              </a:rPr>
              <a:t>non</a:t>
            </a:r>
            <a:r>
              <a:rPr lang="it-IT" altLang="it-IT" sz="2400" dirty="0">
                <a:solidFill>
                  <a:srgbClr val="000000"/>
                </a:solidFill>
                <a:effectLst/>
                <a:latin typeface="Arial" panose="020B0604020202020204" pitchFamily="34" charset="0"/>
                <a:cs typeface="Arial" panose="020B0604020202020204" pitchFamily="34" charset="0"/>
              </a:rPr>
              <a:t> dalla logica (cioè non riflettono prima di agire), ma dalle passioni, dalle simpatie nascoste, dai sentimenti di gelosia e di invidia.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In realtà sono pochi i comportamenti liberi da secondi fini nascosti. Sono molto poche le persone che riflettono prima di agire.</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Molte persone non si rendono conto del proprio modo meccanico di agire, vale a dire d’istinto, senza molto riflettere.</a:t>
            </a:r>
            <a:r>
              <a:rPr lang="it-IT" altLang="it-IT" sz="2400" dirty="0">
                <a:effectLst/>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800" decel="100000"/>
                                        <p:tgtEl>
                                          <p:spTgt spid="20483">
                                            <p:txEl>
                                              <p:pRg st="0" end="0"/>
                                            </p:txEl>
                                          </p:spTgt>
                                        </p:tgtEl>
                                      </p:cBhvr>
                                    </p:animEffect>
                                    <p:anim calcmode="lin" valueType="num">
                                      <p:cBhvr>
                                        <p:cTn id="8" dur="800" decel="100000" fill="hold"/>
                                        <p:tgtEl>
                                          <p:spTgt spid="2048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48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48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800" decel="100000"/>
                                        <p:tgtEl>
                                          <p:spTgt spid="20483">
                                            <p:txEl>
                                              <p:pRg st="1" end="1"/>
                                            </p:txEl>
                                          </p:spTgt>
                                        </p:tgtEl>
                                      </p:cBhvr>
                                    </p:animEffect>
                                    <p:anim calcmode="lin" valueType="num">
                                      <p:cBhvr>
                                        <p:cTn id="18" dur="800" decel="100000" fill="hold"/>
                                        <p:tgtEl>
                                          <p:spTgt spid="2048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048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048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48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48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Scale>
                                      <p:cBhvr>
                                        <p:cTn id="27" dur="1000" decel="50000" fill="hold">
                                          <p:stCondLst>
                                            <p:cond delay="0"/>
                                          </p:stCondLst>
                                        </p:cTn>
                                        <p:tgtEl>
                                          <p:spTgt spid="204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0483">
                                            <p:txEl>
                                              <p:pRg st="2" end="2"/>
                                            </p:txEl>
                                          </p:spTgt>
                                        </p:tgtEl>
                                        <p:attrNameLst>
                                          <p:attrName>ppt_x</p:attrName>
                                          <p:attrName>ppt_y</p:attrName>
                                        </p:attrNameLst>
                                      </p:cBhvr>
                                    </p:animMotion>
                                    <p:animEffect transition="in" filter="fade">
                                      <p:cBhvr>
                                        <p:cTn id="29" dur="1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981200" y="404814"/>
            <a:ext cx="8362950" cy="6048375"/>
          </a:xfrm>
          <a:solidFill>
            <a:schemeClr val="bg1"/>
          </a:solidFill>
          <a:ln w="57150">
            <a:solidFill>
              <a:srgbClr val="000000"/>
            </a:solidFill>
            <a:miter lim="800000"/>
            <a:headEnd/>
            <a:tailEnd/>
          </a:ln>
        </p:spPr>
        <p:txBody>
          <a:bodyPr/>
          <a:lstStyle/>
          <a:p>
            <a:pPr eaLnBrk="1" hangingPunct="1">
              <a:lnSpc>
                <a:spcPct val="145000"/>
              </a:lnSpc>
              <a:buFontTx/>
              <a:buNone/>
              <a:defRPr/>
            </a:pPr>
            <a:endParaRPr lang="it-IT" altLang="it-IT" sz="14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Questo significa che è necessario semplicemente cercare di comprendere la propria situazione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e quella di chi si incontra, mentre la nostra prima reazione è spesso una valutazione o un giudizio, piuttosto che un tentativo di </a:t>
            </a:r>
            <a:r>
              <a:rPr lang="it-IT" altLang="it-IT" sz="2400" b="1" dirty="0">
                <a:solidFill>
                  <a:srgbClr val="000000"/>
                </a:solidFill>
                <a:effectLst/>
                <a:latin typeface="Arial" panose="020B0604020202020204" pitchFamily="34" charset="0"/>
                <a:cs typeface="Arial" panose="020B0604020202020204" pitchFamily="34" charset="0"/>
              </a:rPr>
              <a:t>empatia</a:t>
            </a:r>
            <a:r>
              <a:rPr lang="it-IT" altLang="it-IT" sz="2400" dirty="0">
                <a:solidFill>
                  <a:srgbClr val="000000"/>
                </a:solidFill>
                <a:effectLst/>
                <a:latin typeface="Arial" panose="020B0604020202020204" pitchFamily="34" charset="0"/>
                <a:cs typeface="Arial" panose="020B0604020202020204" pitchFamily="34" charset="0"/>
              </a:rPr>
              <a:t>: ossia</a:t>
            </a:r>
          </a:p>
          <a:p>
            <a:pPr algn="ct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“mettersi nei panni dell’altro”, </a:t>
            </a:r>
          </a:p>
          <a:p>
            <a:pPr algn="ct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cioè a identificarsi emotivamente con un'altra persona.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ttangolo 3"/>
          <p:cNvSpPr>
            <a:spLocks noChangeArrowheads="1"/>
          </p:cNvSpPr>
          <p:nvPr/>
        </p:nvSpPr>
        <p:spPr bwMode="auto">
          <a:xfrm>
            <a:off x="2027239" y="1155302"/>
            <a:ext cx="8137525" cy="4547399"/>
          </a:xfrm>
          <a:prstGeom prst="rect">
            <a:avLst/>
          </a:prstGeom>
          <a:solidFill>
            <a:schemeClr val="bg1"/>
          </a:solidFill>
          <a:ln>
            <a:noFill/>
          </a:ln>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lnSpc>
                <a:spcPct val="150000"/>
              </a:lnSpc>
            </a:pPr>
            <a:r>
              <a:rPr lang="it-IT" altLang="it-IT" sz="4400" dirty="0">
                <a:solidFill>
                  <a:srgbClr val="000000"/>
                </a:solidFill>
                <a:latin typeface="Arial" panose="020B0604020202020204" pitchFamily="34" charset="0"/>
                <a:cs typeface="Arial" panose="020B0604020202020204" pitchFamily="34" charset="0"/>
              </a:rPr>
              <a:t>E’ vero che spesso, </a:t>
            </a:r>
          </a:p>
          <a:p>
            <a:pPr algn="ctr" eaLnBrk="1" hangingPunct="1">
              <a:lnSpc>
                <a:spcPct val="150000"/>
              </a:lnSpc>
            </a:pPr>
            <a:r>
              <a:rPr lang="it-IT" altLang="it-IT" sz="4400" dirty="0">
                <a:solidFill>
                  <a:srgbClr val="000000"/>
                </a:solidFill>
                <a:latin typeface="Arial" panose="020B0604020202020204" pitchFamily="34" charset="0"/>
                <a:cs typeface="Arial" panose="020B0604020202020204" pitchFamily="34" charset="0"/>
              </a:rPr>
              <a:t>quando si ascolta </a:t>
            </a:r>
          </a:p>
          <a:p>
            <a:pPr algn="ctr" eaLnBrk="1" hangingPunct="1">
              <a:lnSpc>
                <a:spcPct val="150000"/>
              </a:lnSpc>
            </a:pPr>
            <a:r>
              <a:rPr lang="it-IT" altLang="it-IT" sz="4400" dirty="0">
                <a:solidFill>
                  <a:srgbClr val="000000"/>
                </a:solidFill>
                <a:latin typeface="Arial" panose="020B0604020202020204" pitchFamily="34" charset="0"/>
                <a:cs typeface="Arial" panose="020B0604020202020204" pitchFamily="34" charset="0"/>
              </a:rPr>
              <a:t>è per poi contro rispondere    </a:t>
            </a:r>
          </a:p>
          <a:p>
            <a:pPr algn="ctr" eaLnBrk="1" hangingPunct="1">
              <a:lnSpc>
                <a:spcPct val="150000"/>
              </a:lnSpc>
            </a:pPr>
            <a:endParaRPr lang="it-IT" altLang="it-IT" sz="900" dirty="0">
              <a:solidFill>
                <a:srgbClr val="000000"/>
              </a:solidFill>
              <a:latin typeface="Arial" panose="020B0604020202020204" pitchFamily="34" charset="0"/>
              <a:cs typeface="Arial" panose="020B0604020202020204" pitchFamily="34" charset="0"/>
            </a:endParaRPr>
          </a:p>
          <a:p>
            <a:pPr algn="ctr" eaLnBrk="1" hangingPunct="1">
              <a:lnSpc>
                <a:spcPct val="150000"/>
              </a:lnSpc>
            </a:pPr>
            <a:r>
              <a:rPr lang="it-IT" altLang="it-IT" sz="4400" dirty="0">
                <a:solidFill>
                  <a:srgbClr val="000000"/>
                </a:solidFill>
                <a:latin typeface="Arial" panose="020B0604020202020204" pitchFamily="34" charset="0"/>
                <a:cs typeface="Arial" panose="020B0604020202020204" pitchFamily="34" charset="0"/>
              </a:rPr>
              <a:t>più che per comprendere?</a:t>
            </a:r>
          </a:p>
          <a:p>
            <a:pPr algn="ctr" eaLnBrk="1" hangingPunct="1">
              <a:lnSpc>
                <a:spcPct val="150000"/>
              </a:lnSpc>
            </a:pPr>
            <a:endParaRPr lang="it-IT" altLang="it-IT" sz="8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81201" y="260350"/>
            <a:ext cx="8507413" cy="5689600"/>
          </a:xfrm>
          <a:solidFill>
            <a:schemeClr val="bg1"/>
          </a:solidFill>
          <a:ln w="38100">
            <a:solidFill>
              <a:srgbClr val="000000"/>
            </a:solidFill>
            <a:miter lim="800000"/>
            <a:headEnd/>
            <a:tailEnd/>
          </a:ln>
        </p:spPr>
        <p:txBody>
          <a:bodyPr/>
          <a:lstStyle/>
          <a:p>
            <a:pPr eaLnBrk="1" hangingPunct="1">
              <a:lnSpc>
                <a:spcPct val="145000"/>
              </a:lnSpc>
              <a:buFontTx/>
              <a:buNone/>
              <a:defRPr/>
            </a:pPr>
            <a:endParaRPr lang="it-IT" altLang="it-IT" sz="1200" dirty="0">
              <a:solidFill>
                <a:srgbClr val="000000"/>
              </a:solidFill>
              <a:effectLst>
                <a:outerShdw blurRad="38100" dist="38100" dir="2700000" algn="tl">
                  <a:srgbClr val="C0C0C0"/>
                </a:outerShdw>
              </a:effectLst>
            </a:endParaRPr>
          </a:p>
          <a:p>
            <a:pPr eaLnBrk="1" hangingPunct="1">
              <a:lnSpc>
                <a:spcPct val="14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Un altro bisogno che spesso abbiamo, seppure tenuto nascosto, è quello di salvaguardare la nostra immagine: quella di persona “perbene”. Sembra proprio che il mondo sia mosso dall’ “immagine”, dall’apparire. </a:t>
            </a:r>
          </a:p>
          <a:p>
            <a:pPr eaLnBrk="1" hangingPunct="1">
              <a:lnSpc>
                <a:spcPct val="14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Quante persone sono bloccate per la paura di perdere la propria immagine; per non fare “brutte figure!”  </a:t>
            </a:r>
          </a:p>
          <a:p>
            <a:pPr eaLnBrk="1" hangingPunct="1">
              <a:lnSpc>
                <a:spcPct val="14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Quando si mette in dubbio la nostra presunzione di essere sempre nel giusto, cerchiamo subito ogni scusa per difenderci.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92101"/>
            <a:ext cx="8229600" cy="765175"/>
          </a:xfrm>
          <a:solidFill>
            <a:schemeClr val="bg1"/>
          </a:solidFill>
          <a:ln w="38100">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Forme di ipocrisie</a:t>
            </a:r>
          </a:p>
        </p:txBody>
      </p:sp>
      <p:sp>
        <p:nvSpPr>
          <p:cNvPr id="22531" name="Rectangle 3"/>
          <p:cNvSpPr>
            <a:spLocks noGrp="1" noChangeArrowheads="1"/>
          </p:cNvSpPr>
          <p:nvPr>
            <p:ph idx="1"/>
          </p:nvPr>
        </p:nvSpPr>
        <p:spPr>
          <a:xfrm>
            <a:off x="1811338" y="1196976"/>
            <a:ext cx="8748712" cy="5472113"/>
          </a:xfrm>
          <a:solidFill>
            <a:schemeClr val="bg1"/>
          </a:solidFill>
          <a:ln w="38100">
            <a:solidFill>
              <a:srgbClr val="000000"/>
            </a:solidFill>
            <a:miter lim="800000"/>
            <a:headEnd/>
            <a:tailEnd/>
          </a:ln>
        </p:spPr>
        <p:txBody>
          <a:bodyPr/>
          <a:lstStyle/>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Ora vi parlo di due delle più spettacolari forme di ipocrisia; forme coltivate da molte persone.</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La prima difficilmente la si vuole ammettere: vogliamo apparire agli altri come persone umili e modeste. </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Esistono persone che hanno un’alta opinione di sé, ma, modestamente, fanno finta di essere umili. </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A volte sono anche capaci di dirlo chiaramente:</a:t>
            </a:r>
            <a:r>
              <a:rPr lang="it-IT" altLang="it-IT" sz="2400" i="1" dirty="0">
                <a:solidFill>
                  <a:srgbClr val="000000"/>
                </a:solidFill>
                <a:effectLst/>
                <a:latin typeface="Arial" panose="020B0604020202020204" pitchFamily="34" charset="0"/>
                <a:cs typeface="Arial" panose="020B0604020202020204" pitchFamily="34" charset="0"/>
              </a:rPr>
              <a:t> </a:t>
            </a:r>
          </a:p>
          <a:p>
            <a:pPr algn="ctr" eaLnBrk="1" hangingPunct="1">
              <a:lnSpc>
                <a:spcPct val="120000"/>
              </a:lnSpc>
              <a:buFontTx/>
              <a:buNone/>
              <a:defRPr/>
            </a:pPr>
            <a:r>
              <a:rPr lang="it-IT" altLang="it-IT" sz="2400" i="1" dirty="0">
                <a:solidFill>
                  <a:srgbClr val="000000"/>
                </a:solidFill>
                <a:effectLst/>
                <a:latin typeface="Arial" panose="020B0604020202020204" pitchFamily="34" charset="0"/>
                <a:cs typeface="Arial" panose="020B0604020202020204" pitchFamily="34" charset="0"/>
              </a:rPr>
              <a:t>   “Io nella mia umile persona...”.</a:t>
            </a:r>
            <a:r>
              <a:rPr lang="it-IT" altLang="it-IT" sz="2400" dirty="0">
                <a:solidFill>
                  <a:srgbClr val="000000"/>
                </a:solidFill>
                <a:effectLst/>
                <a:latin typeface="Arial" panose="020B0604020202020204" pitchFamily="34" charset="0"/>
                <a:cs typeface="Arial" panose="020B0604020202020204" pitchFamily="34" charset="0"/>
              </a:rPr>
              <a:t> </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Il “bello” è che sono convinte che la loro presunta immagine di umiltà sia credibile a chiunque.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Scale>
                                      <p:cBhvr>
                                        <p:cTn id="7" dur="1000" decel="50000" fill="hold">
                                          <p:stCondLst>
                                            <p:cond delay="0"/>
                                          </p:stCondLst>
                                        </p:cTn>
                                        <p:tgtEl>
                                          <p:spTgt spid="225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xEl>
                                              <p:pRg st="0" end="0"/>
                                            </p:txEl>
                                          </p:spTgt>
                                        </p:tgtEl>
                                        <p:attrNameLst>
                                          <p:attrName>ppt_x</p:attrName>
                                          <p:attrName>ppt_y</p:attrName>
                                        </p:attrNameLst>
                                      </p:cBhvr>
                                    </p:animMotion>
                                    <p:animEffect transition="in" filter="fade">
                                      <p:cBhvr>
                                        <p:cTn id="9" dur="1000"/>
                                        <p:tgtEl>
                                          <p:spTgt spid="22531">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Scale>
                                      <p:cBhvr>
                                        <p:cTn id="12" dur="1000" decel="50000" fill="hold">
                                          <p:stCondLst>
                                            <p:cond delay="0"/>
                                          </p:stCondLst>
                                        </p:cTn>
                                        <p:tgtEl>
                                          <p:spTgt spid="225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2531">
                                            <p:txEl>
                                              <p:pRg st="1" end="1"/>
                                            </p:txEl>
                                          </p:spTgt>
                                        </p:tgtEl>
                                        <p:attrNameLst>
                                          <p:attrName>ppt_x</p:attrName>
                                          <p:attrName>ppt_y</p:attrName>
                                        </p:attrNameLst>
                                      </p:cBhvr>
                                    </p:animMotion>
                                    <p:animEffect transition="in" filter="fade">
                                      <p:cBhvr>
                                        <p:cTn id="14" dur="1000"/>
                                        <p:tgtEl>
                                          <p:spTgt spid="22531">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Scale>
                                      <p:cBhvr>
                                        <p:cTn id="17" dur="1000" decel="50000" fill="hold">
                                          <p:stCondLst>
                                            <p:cond delay="0"/>
                                          </p:stCondLst>
                                        </p:cTn>
                                        <p:tgtEl>
                                          <p:spTgt spid="2253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2531">
                                            <p:txEl>
                                              <p:pRg st="2" end="2"/>
                                            </p:txEl>
                                          </p:spTgt>
                                        </p:tgtEl>
                                        <p:attrNameLst>
                                          <p:attrName>ppt_x</p:attrName>
                                          <p:attrName>ppt_y</p:attrName>
                                        </p:attrNameLst>
                                      </p:cBhvr>
                                    </p:animMotion>
                                    <p:animEffect transition="in" filter="fade">
                                      <p:cBhvr>
                                        <p:cTn id="19" dur="1000"/>
                                        <p:tgtEl>
                                          <p:spTgt spid="2253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nodeType="click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Scale>
                                      <p:cBhvr>
                                        <p:cTn id="24" dur="1000" decel="50000" fill="hold">
                                          <p:stCondLst>
                                            <p:cond delay="0"/>
                                          </p:stCondLst>
                                        </p:cTn>
                                        <p:tgtEl>
                                          <p:spTgt spid="2253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2531">
                                            <p:txEl>
                                              <p:pRg st="3" end="3"/>
                                            </p:txEl>
                                          </p:spTgt>
                                        </p:tgtEl>
                                        <p:attrNameLst>
                                          <p:attrName>ppt_x</p:attrName>
                                          <p:attrName>ppt_y</p:attrName>
                                        </p:attrNameLst>
                                      </p:cBhvr>
                                    </p:animMotion>
                                    <p:animEffect transition="in" filter="fade">
                                      <p:cBhvr>
                                        <p:cTn id="26" dur="1000"/>
                                        <p:tgtEl>
                                          <p:spTgt spid="22531">
                                            <p:txEl>
                                              <p:pRg st="3" end="3"/>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animScale>
                                      <p:cBhvr>
                                        <p:cTn id="29" dur="1000" decel="50000" fill="hold">
                                          <p:stCondLst>
                                            <p:cond delay="0"/>
                                          </p:stCondLst>
                                        </p:cTn>
                                        <p:tgtEl>
                                          <p:spTgt spid="2253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2531">
                                            <p:txEl>
                                              <p:pRg st="4" end="4"/>
                                            </p:txEl>
                                          </p:spTgt>
                                        </p:tgtEl>
                                        <p:attrNameLst>
                                          <p:attrName>ppt_x</p:attrName>
                                          <p:attrName>ppt_y</p:attrName>
                                        </p:attrNameLst>
                                      </p:cBhvr>
                                    </p:animMotion>
                                    <p:animEffect transition="in" filter="fade">
                                      <p:cBhvr>
                                        <p:cTn id="31" dur="1000"/>
                                        <p:tgtEl>
                                          <p:spTgt spid="22531">
                                            <p:txEl>
                                              <p:pRg st="4" end="4"/>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22531">
                                            <p:txEl>
                                              <p:pRg st="5" end="5"/>
                                            </p:txEl>
                                          </p:spTgt>
                                        </p:tgtEl>
                                        <p:attrNameLst>
                                          <p:attrName>style.visibility</p:attrName>
                                        </p:attrNameLst>
                                      </p:cBhvr>
                                      <p:to>
                                        <p:strVal val="visible"/>
                                      </p:to>
                                    </p:set>
                                    <p:animScale>
                                      <p:cBhvr>
                                        <p:cTn id="34" dur="1000" decel="50000" fill="hold">
                                          <p:stCondLst>
                                            <p:cond delay="0"/>
                                          </p:stCondLst>
                                        </p:cTn>
                                        <p:tgtEl>
                                          <p:spTgt spid="2253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2531">
                                            <p:txEl>
                                              <p:pRg st="5" end="5"/>
                                            </p:txEl>
                                          </p:spTgt>
                                        </p:tgtEl>
                                        <p:attrNameLst>
                                          <p:attrName>ppt_x</p:attrName>
                                          <p:attrName>ppt_y</p:attrName>
                                        </p:attrNameLst>
                                      </p:cBhvr>
                                    </p:animMotion>
                                    <p:animEffect transition="in" filter="fade">
                                      <p:cBhvr>
                                        <p:cTn id="36" dur="10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1774825" y="260350"/>
            <a:ext cx="8713788" cy="6408738"/>
          </a:xfrm>
          <a:solidFill>
            <a:schemeClr val="bg1"/>
          </a:solidFill>
          <a:ln w="38100">
            <a:solidFill>
              <a:srgbClr val="000000"/>
            </a:solidFill>
            <a:miter lim="800000"/>
            <a:headEnd/>
            <a:tailEnd/>
          </a:ln>
        </p:spPr>
        <p:txBody>
          <a:bodyPr>
            <a:normAutofit lnSpcReduction="10000"/>
          </a:bodyPr>
          <a:lstStyle/>
          <a:p>
            <a:pPr eaLnBrk="1" hangingPunct="1">
              <a:lnSpc>
                <a:spcPct val="125000"/>
              </a:lnSpc>
              <a:buFontTx/>
              <a:buNone/>
              <a:defRPr/>
            </a:pPr>
            <a:endParaRPr lang="it-IT" altLang="it-IT" sz="12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La seconda spettacolare ipocrisia si verifica quando certe persone affermano che a loro non interessa l’opinione degli altri sul proprio comportamento o sul proprio operato.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Tali persone sembrano molto sicure, libere e spesso superiori.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Sì, è vero! Ma solo quando le opinioni degli altri sono positive, non quando sono diffamatorie.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In realtà, anche questa è un’altra spettacolare ipocrisia.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L’uomo ordinario pensa sempre che la gente non lo apprezzi abbastanza. Anche se non lo ammette, ha un estremo bisogno di sentirsi apprezzato e importante.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1524000" y="0"/>
            <a:ext cx="9144000" cy="6858000"/>
          </a:xfrm>
          <a:solidFill>
            <a:srgbClr val="000000"/>
          </a:solidFill>
        </p:spPr>
        <p:txBody>
          <a:bodyPr/>
          <a:lstStyle/>
          <a:p>
            <a:pPr eaLnBrk="1" hangingPunct="1">
              <a:defRPr/>
            </a:pPr>
            <a:endParaRPr lang="it-IT" altLang="it-IT" dirty="0" smtClean="0">
              <a:effectLst>
                <a:outerShdw blurRad="38100" dist="38100" dir="2700000" algn="tl">
                  <a:srgbClr val="010199"/>
                </a:outerShdw>
              </a:effectLst>
            </a:endParaRPr>
          </a:p>
        </p:txBody>
      </p:sp>
      <p:pic>
        <p:nvPicPr>
          <p:cNvPr id="92164" name="Picture 4" descr="ruscell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9575" y="404814"/>
            <a:ext cx="4097338"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fade">
                                      <p:cBhvr>
                                        <p:cTn id="7" dur="20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774825" y="260350"/>
            <a:ext cx="8713788" cy="6481018"/>
          </a:xfrm>
          <a:solidFill>
            <a:schemeClr val="bg1"/>
          </a:solidFill>
          <a:ln w="38100">
            <a:solidFill>
              <a:srgbClr val="000000"/>
            </a:solidFill>
            <a:miter lim="800000"/>
            <a:headEnd/>
            <a:tailEnd/>
          </a:ln>
        </p:spPr>
        <p:txBody>
          <a:bodyPr>
            <a:normAutofit lnSpcReduction="10000"/>
          </a:bodyPr>
          <a:lstStyle/>
          <a:p>
            <a:pPr eaLnBrk="1" hangingPunct="1">
              <a:lnSpc>
                <a:spcPct val="130000"/>
              </a:lnSpc>
              <a:buFontTx/>
              <a:buNone/>
              <a:defRPr/>
            </a:pPr>
            <a:endParaRPr lang="it-IT" altLang="it-IT" sz="16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Avete mai conosciuto qualcuno che non desideri essere un po’ apprezzato e importante, un po’ ricordato e stimato dalla gente?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Io, no. E voi?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Tutto lo tormenta, lo preoccupa, lo rende sospettoso;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fa sviluppare in sé un atteggiamento diffidente ed ostile verso gli altri.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Non esiste la totale libertà, in realtà siamo tutti “legati”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da sentimenti che abbiamo bisogno di ricevere e di donare.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Uno di questi è il nascosto bisogno di apparire importanti.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981201" y="404814"/>
            <a:ext cx="8435975" cy="5976937"/>
          </a:xfrm>
          <a:solidFill>
            <a:schemeClr val="bg1"/>
          </a:solidFill>
          <a:ln w="38100">
            <a:solidFill>
              <a:srgbClr val="000000"/>
            </a:solidFill>
            <a:miter lim="800000"/>
            <a:headEnd/>
            <a:tailEnd/>
          </a:ln>
        </p:spPr>
        <p:txBody>
          <a:bodyPr/>
          <a:lstStyle/>
          <a:p>
            <a:pPr eaLnBrk="1" hangingPunct="1">
              <a:lnSpc>
                <a:spcPct val="135000"/>
              </a:lnSpc>
              <a:buFontTx/>
              <a:buNone/>
              <a:defRPr/>
            </a:pPr>
            <a:endParaRPr lang="it-IT" altLang="it-IT" sz="10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3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Non esistono persone ordinarie che non si preoccupino della propria immagine. E’ una grande presunzione credere di poter vivere senza preoccuparci minimamente dell’immagine che mostriamo agli altri. </a:t>
            </a:r>
          </a:p>
          <a:p>
            <a:pPr eaLnBrk="1" hangingPunct="1">
              <a:lnSpc>
                <a:spcPct val="13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Questo può verificarsi solo in certi periodi, forse solo quando siamo super protetti dall’intimo gruppo di appartenenza. </a:t>
            </a:r>
          </a:p>
          <a:p>
            <a:pPr eaLnBrk="1" hangingPunct="1">
              <a:lnSpc>
                <a:spcPct val="13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Quando non siamo protetti dall’intimo gruppo di appartenenza, quali sono le prime preoccupazioni nascoste?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292101"/>
            <a:ext cx="8229600" cy="765175"/>
          </a:xfrm>
          <a:solidFill>
            <a:schemeClr val="bg1"/>
          </a:solidFill>
          <a:ln w="38100">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Come si considerano le persone?</a:t>
            </a:r>
          </a:p>
        </p:txBody>
      </p:sp>
      <p:sp>
        <p:nvSpPr>
          <p:cNvPr id="30723" name="Rectangle 3"/>
          <p:cNvSpPr>
            <a:spLocks noGrp="1" noChangeArrowheads="1"/>
          </p:cNvSpPr>
          <p:nvPr>
            <p:ph idx="1"/>
          </p:nvPr>
        </p:nvSpPr>
        <p:spPr>
          <a:xfrm>
            <a:off x="1775619" y="1268414"/>
            <a:ext cx="8640762" cy="4752875"/>
          </a:xfrm>
          <a:solidFill>
            <a:schemeClr val="bg1"/>
          </a:solidFill>
          <a:ln w="38100">
            <a:solidFill>
              <a:srgbClr val="000000"/>
            </a:solidFill>
            <a:miter lim="800000"/>
            <a:headEnd/>
            <a:tailEnd/>
          </a:ln>
        </p:spPr>
        <p:txBody>
          <a:bodyPr/>
          <a:lstStyle/>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Spesso si considerano e accolgono le persone per ciò che si dice di loro, non per quello che sono realmente. L’immagine che una persona crede di avere è di un’importanza enorme.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Nella maggior parte dei casi l’uomo si identifica in ciò che gli altri pensano di lui, nel modo in cui lo trattano. Sogna la propria bella immagine.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Se nessuno ha il coraggio di dubitare del suo comportamento, egli continuerà a vivere come se tutto in lui fosse normale, bello e giusto.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1703388" y="188913"/>
            <a:ext cx="8748712" cy="6553200"/>
          </a:xfrm>
          <a:solidFill>
            <a:schemeClr val="bg1"/>
          </a:solidFill>
          <a:ln w="38100">
            <a:solidFill>
              <a:srgbClr val="000000"/>
            </a:solidFill>
            <a:miter lim="800000"/>
            <a:headEnd/>
            <a:tailEnd/>
          </a:ln>
        </p:spPr>
        <p:txBody>
          <a:bodyPr/>
          <a:lstStyle/>
          <a:p>
            <a:pPr eaLnBrk="1" hangingPunct="1">
              <a:buFontTx/>
              <a:buNone/>
              <a:defRPr/>
            </a:pPr>
            <a:endParaRPr lang="it-IT" altLang="it-IT" sz="14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E’ questo il paradosso: il “normale” è colui che si tormenta per mantenere sempre alta la propria immagine in mezzo alla gente;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il “pazzo” è colui che ha il coraggio di essere se stesso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senza mai preoccuparsi di quello che la gente potrebbe pensare di lui.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Il bello è che gli originali, considerati “pazzi”, si sentono normali e considerano pazzi quelli che si sentono normali.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Insomma vedete voi come liberarvi da questo dilemma.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19288" y="115888"/>
            <a:ext cx="8229600" cy="774700"/>
          </a:xfrm>
          <a:solidFill>
            <a:schemeClr val="bg1"/>
          </a:solidFill>
          <a:ln w="38100">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Dipendenze dai pregiudizi</a:t>
            </a:r>
          </a:p>
        </p:txBody>
      </p:sp>
      <p:sp>
        <p:nvSpPr>
          <p:cNvPr id="31747" name="Rectangle 3"/>
          <p:cNvSpPr>
            <a:spLocks noGrp="1" noChangeArrowheads="1"/>
          </p:cNvSpPr>
          <p:nvPr>
            <p:ph idx="1"/>
          </p:nvPr>
        </p:nvSpPr>
        <p:spPr>
          <a:xfrm>
            <a:off x="1847850" y="1412875"/>
            <a:ext cx="8497888" cy="4679950"/>
          </a:xfrm>
          <a:solidFill>
            <a:schemeClr val="bg1"/>
          </a:solidFill>
          <a:ln w="38100">
            <a:solidFill>
              <a:srgbClr val="000000"/>
            </a:solidFill>
            <a:miter lim="800000"/>
            <a:headEnd/>
            <a:tailEnd/>
          </a:ln>
        </p:spPr>
        <p:txBody>
          <a:bodyPr/>
          <a:lstStyle/>
          <a:p>
            <a:pPr eaLnBrk="1" hangingPunct="1">
              <a:lnSpc>
                <a:spcPct val="150000"/>
              </a:lnSpc>
              <a:buFontTx/>
              <a:buNone/>
              <a:defRPr/>
            </a:pPr>
            <a:r>
              <a:rPr lang="it-IT" altLang="it-IT" b="1" dirty="0" smtClean="0">
                <a:solidFill>
                  <a:srgbClr val="000000"/>
                </a:solidFill>
                <a:effectLst>
                  <a:outerShdw blurRad="38100" dist="38100" dir="2700000" algn="tl">
                    <a:srgbClr val="C0C0C0"/>
                  </a:outerShdw>
                </a:effectLst>
                <a:latin typeface="Comic Sans MS" panose="030F0702030302020204" pitchFamily="66" charset="0"/>
              </a:rPr>
              <a:t> </a:t>
            </a:r>
            <a:r>
              <a:rPr lang="it-IT" altLang="it-IT" sz="2400" dirty="0">
                <a:solidFill>
                  <a:srgbClr val="000000"/>
                </a:solidFill>
                <a:effectLst/>
                <a:latin typeface="Arial" panose="020B0604020202020204" pitchFamily="34" charset="0"/>
                <a:cs typeface="Arial" panose="020B0604020202020204" pitchFamily="34" charset="0"/>
              </a:rPr>
              <a:t>Quando una persona è prevenuta nei nostri confronti, qualunque buon proposito si voglia assumere verso quella persona, il nostro atteggiamento apparirà sempre falso e ipocrita. </a:t>
            </a:r>
          </a:p>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Per il prevenuto, dover ammettere che in realtà è colpevole di pregiudizi è spesso umiliante. </a:t>
            </a:r>
          </a:p>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E’ come riconoscere che abbiamo sbagliato tutto.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Scale>
                                      <p:cBhvr>
                                        <p:cTn id="7" dur="1000" decel="50000" fill="hold">
                                          <p:stCondLst>
                                            <p:cond delay="0"/>
                                          </p:stCondLst>
                                        </p:cTn>
                                        <p:tgtEl>
                                          <p:spTgt spid="317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7">
                                            <p:txEl>
                                              <p:pRg st="1" end="1"/>
                                            </p:txEl>
                                          </p:spTgt>
                                        </p:tgtEl>
                                        <p:attrNameLst>
                                          <p:attrName>ppt_x</p:attrName>
                                          <p:attrName>ppt_y</p:attrName>
                                        </p:attrNameLst>
                                      </p:cBhvr>
                                    </p:animMotion>
                                    <p:animEffect transition="in" filter="fade">
                                      <p:cBhvr>
                                        <p:cTn id="9" dur="1000"/>
                                        <p:tgtEl>
                                          <p:spTgt spid="31747">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Scale>
                                      <p:cBhvr>
                                        <p:cTn id="12" dur="1000" decel="50000" fill="hold">
                                          <p:stCondLst>
                                            <p:cond delay="0"/>
                                          </p:stCondLst>
                                        </p:cTn>
                                        <p:tgtEl>
                                          <p:spTgt spid="317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1747">
                                            <p:txEl>
                                              <p:pRg st="2" end="2"/>
                                            </p:txEl>
                                          </p:spTgt>
                                        </p:tgtEl>
                                        <p:attrNameLst>
                                          <p:attrName>ppt_x</p:attrName>
                                          <p:attrName>ppt_y</p:attrName>
                                        </p:attrNameLst>
                                      </p:cBhvr>
                                    </p:animMotion>
                                    <p:animEffect transition="in" filter="fade">
                                      <p:cBhvr>
                                        <p:cTn id="14" dur="1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1992313" y="476250"/>
            <a:ext cx="8229600" cy="5761038"/>
          </a:xfrm>
          <a:solidFill>
            <a:schemeClr val="bg1"/>
          </a:solidFill>
          <a:ln w="38100">
            <a:solidFill>
              <a:srgbClr val="000000"/>
            </a:solidFill>
            <a:miter lim="800000"/>
            <a:headEnd/>
            <a:tailEnd/>
          </a:ln>
        </p:spPr>
        <p:txBody>
          <a:bodyPr/>
          <a:lstStyle/>
          <a:p>
            <a:pPr eaLnBrk="1" hangingPunct="1">
              <a:lnSpc>
                <a:spcPct val="130000"/>
              </a:lnSpc>
              <a:buFontTx/>
              <a:buNone/>
              <a:defRPr/>
            </a:pPr>
            <a:endParaRPr lang="it-IT" altLang="it-IT" sz="1000" b="1"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Se abbiamo torto, è meglio ammetterlo subito e il massimo sarebbe riuscire a farlo spassionatamente.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Non è forse più facile fare dell’autocritica piuttosto che ascoltare l’altrui condanna?</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Sarebbe meglio, invece che condannare o allontanare le persone, cercare di comprenderle, mettersi al loro posto; mai allontanarle, ripudiarle.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In fondo in fondo, ogni azione non nasce forse da un grande bisogno nascosto di sentirsi accolti, amati e importanti?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981200" y="800895"/>
            <a:ext cx="8229600" cy="5256213"/>
          </a:xfrm>
          <a:solidFill>
            <a:schemeClr val="bg1"/>
          </a:solidFill>
          <a:ln w="28575">
            <a:solidFill>
              <a:srgbClr val="000000"/>
            </a:solidFill>
            <a:miter lim="800000"/>
            <a:headEnd/>
            <a:tailEnd/>
          </a:ln>
        </p:spPr>
        <p:txBody>
          <a:bodyPr/>
          <a:lstStyle/>
          <a:p>
            <a:pPr eaLnBrk="1" hangingPunct="1">
              <a:lnSpc>
                <a:spcPct val="125000"/>
              </a:lnSpc>
              <a:buFontTx/>
              <a:buNone/>
              <a:defRPr/>
            </a:pPr>
            <a:endParaRPr lang="it-IT" altLang="it-IT" sz="12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La maggior parte di noi è piena di pregiudizi e preconcetti. Siamo più prevenuti di quanto pensiamo.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Se vogliamo vedere nero, ci riusciamo anche immersi nella neve più candida.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Se vogliamo vedere bianco in noi stessi, riusciamo a intravederlo anche nel nostro carbone.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4294967295"/>
          </p:nvPr>
        </p:nvSpPr>
        <p:spPr>
          <a:xfrm>
            <a:off x="1981200" y="692150"/>
            <a:ext cx="8229600" cy="5473700"/>
          </a:xfrm>
          <a:solidFill>
            <a:schemeClr val="bg1"/>
          </a:solidFill>
          <a:ln w="38100">
            <a:solidFill>
              <a:srgbClr val="000000"/>
            </a:solidFill>
            <a:miter lim="800000"/>
            <a:headEnd/>
            <a:tailEnd/>
          </a:ln>
        </p:spPr>
        <p:txBody>
          <a:bodyPr/>
          <a:lstStyle/>
          <a:p>
            <a:pPr eaLnBrk="1" hangingPunct="1">
              <a:buFontTx/>
              <a:buNone/>
              <a:defRPr/>
            </a:pPr>
            <a:r>
              <a:rPr lang="it-IT" altLang="it-IT" sz="1400" dirty="0">
                <a:solidFill>
                  <a:srgbClr val="000000"/>
                </a:solidFill>
                <a:effectLst>
                  <a:outerShdw blurRad="38100" dist="38100" dir="2700000" algn="tl">
                    <a:srgbClr val="C0C0C0"/>
                  </a:outerShdw>
                </a:effectLst>
                <a:latin typeface="Comic Sans MS" panose="030F0702030302020204" pitchFamily="66" charset="0"/>
              </a:rPr>
              <a:t>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Se il cuore di una persona è saturo di rancore e di risentimento verso di te, non basterà tutta la logica della morale a ricondurlo alla ragione. In certe situazioni sembra proprio impossibile poter fare qualcosa di buono.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Se si dice chiaro e tondo a una persona che ha sbagliato spesso vi possono essere conseguenze dannose.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Guai rinfacciare ad una persona i suoi errori!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Guai dubitare! Scattano subito le difese.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774826" y="404814"/>
            <a:ext cx="8748713" cy="5976937"/>
          </a:xfrm>
          <a:solidFill>
            <a:schemeClr val="bg1"/>
          </a:solidFill>
          <a:ln w="38100">
            <a:solidFill>
              <a:srgbClr val="000000"/>
            </a:solidFill>
            <a:miter lim="800000"/>
            <a:headEnd/>
            <a:tailEnd/>
          </a:ln>
        </p:spPr>
        <p:txBody>
          <a:bodyPr/>
          <a:lstStyle/>
          <a:p>
            <a:pPr eaLnBrk="1" hangingPunct="1">
              <a:buFontTx/>
              <a:buNone/>
              <a:defRPr/>
            </a:pPr>
            <a:endParaRPr lang="it-IT" altLang="it-IT" sz="8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Non di rado le persone che accusano gli altri di voler avere sempre ragione, in realtà nascondono la rabbia di non riuscire a prevaricare.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Non accettano i propri momentanei sentimenti d’inferiorità.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Vogliono riuscire ad essere superiori in tutto.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In tali animati confronti sembra esistere la legge della giungla: vince colui che “urla” più forte per farsi prepotentemente ascoltare. </a:t>
            </a:r>
          </a:p>
          <a:p>
            <a:pPr eaLnBrk="1" hangingPunct="1">
              <a:lnSpc>
                <a:spcPct val="13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Il massimo accade quando con un linguaggio apparentemente diverso non si accorgono di dire le stesse affermazioni</a:t>
            </a:r>
            <a:r>
              <a:rPr lang="it-IT" altLang="it-IT" sz="2400" dirty="0">
                <a:solidFill>
                  <a:srgbClr val="000000"/>
                </a:solidFill>
                <a:effectLst>
                  <a:outerShdw blurRad="38100" dist="38100" dir="2700000" algn="tl">
                    <a:srgbClr val="C0C0C0"/>
                  </a:outerShdw>
                </a:effectLst>
                <a:latin typeface="Comic Sans MS" panose="030F0702030302020204" pitchFamily="66" charset="0"/>
              </a:rPr>
              <a:t>.</a:t>
            </a:r>
            <a:endParaRPr lang="it-IT" altLang="it-IT" sz="2400" dirty="0">
              <a:solidFill>
                <a:srgbClr val="00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292101"/>
            <a:ext cx="8229600" cy="765175"/>
          </a:xfrm>
          <a:solidFill>
            <a:schemeClr val="bg1"/>
          </a:solidFill>
          <a:ln w="38100">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I palloni gonfiati</a:t>
            </a:r>
            <a:r>
              <a:rPr lang="it-IT" altLang="it-IT" sz="4000" b="1" i="1" dirty="0">
                <a:solidFill>
                  <a:schemeClr val="tx1"/>
                </a:solidFill>
                <a:effectLst/>
                <a:latin typeface="Arial" panose="020B0604020202020204" pitchFamily="34" charset="0"/>
                <a:cs typeface="Arial" panose="020B0604020202020204" pitchFamily="34" charset="0"/>
              </a:rPr>
              <a:t> </a:t>
            </a:r>
            <a:endParaRPr lang="it-IT" altLang="it-IT" sz="4000" dirty="0">
              <a:solidFill>
                <a:schemeClr val="tx1"/>
              </a:solidFill>
              <a:effectLst/>
              <a:latin typeface="Arial" panose="020B0604020202020204" pitchFamily="34" charset="0"/>
              <a:cs typeface="Arial" panose="020B0604020202020204" pitchFamily="34" charset="0"/>
            </a:endParaRPr>
          </a:p>
        </p:txBody>
      </p:sp>
      <p:sp>
        <p:nvSpPr>
          <p:cNvPr id="34819" name="Rectangle 3"/>
          <p:cNvSpPr>
            <a:spLocks noGrp="1" noChangeArrowheads="1"/>
          </p:cNvSpPr>
          <p:nvPr>
            <p:ph idx="1"/>
          </p:nvPr>
        </p:nvSpPr>
        <p:spPr>
          <a:xfrm>
            <a:off x="1847851" y="1412875"/>
            <a:ext cx="8424863" cy="5113338"/>
          </a:xfrm>
          <a:solidFill>
            <a:schemeClr val="bg1"/>
          </a:solidFill>
          <a:ln w="38100">
            <a:solidFill>
              <a:srgbClr val="000000"/>
            </a:solidFill>
            <a:miter lim="800000"/>
            <a:headEnd/>
            <a:tailEnd/>
          </a:ln>
        </p:spPr>
        <p:txBody>
          <a:bodyPr/>
          <a:lstStyle/>
          <a:p>
            <a:pPr eaLnBrk="1" hangingPunct="1">
              <a:lnSpc>
                <a:spcPct val="155000"/>
              </a:lnSpc>
              <a:buFontTx/>
              <a:buNone/>
              <a:defRPr/>
            </a:pPr>
            <a:endParaRPr lang="it-IT" altLang="it-IT" sz="16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5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Volete sapere come ottenere che la gente si faccia beffe di voi, vi rida dietro le spalle, vi disprezzi e vi sfugga? </a:t>
            </a:r>
          </a:p>
          <a:p>
            <a:pPr eaLnBrk="1" hangingPunct="1">
              <a:lnSpc>
                <a:spcPct val="155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Parlate sempre e solo di voi stessi, delle vostre capacità. Gonfiatevi come mongolfiere, mostratevi superiori o strafottenti.</a:t>
            </a:r>
            <a:r>
              <a:rPr lang="it-IT" altLang="it-IT" sz="2800" dirty="0">
                <a:effectLst/>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Scale>
                                      <p:cBhvr>
                                        <p:cTn id="7" dur="1000" decel="50000" fill="hold">
                                          <p:stCondLst>
                                            <p:cond delay="0"/>
                                          </p:stCondLst>
                                        </p:cTn>
                                        <p:tgtEl>
                                          <p:spTgt spid="348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4819">
                                            <p:txEl>
                                              <p:pRg st="1" end="1"/>
                                            </p:txEl>
                                          </p:spTgt>
                                        </p:tgtEl>
                                        <p:attrNameLst>
                                          <p:attrName>ppt_x</p:attrName>
                                          <p:attrName>ppt_y</p:attrName>
                                        </p:attrNameLst>
                                      </p:cBhvr>
                                    </p:animMotion>
                                    <p:animEffect transition="in" filter="fade">
                                      <p:cBhvr>
                                        <p:cTn id="9" dur="1000"/>
                                        <p:tgtEl>
                                          <p:spTgt spid="3481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Scale>
                                      <p:cBhvr>
                                        <p:cTn id="14" dur="1000" decel="50000" fill="hold">
                                          <p:stCondLst>
                                            <p:cond delay="0"/>
                                          </p:stCondLst>
                                        </p:cTn>
                                        <p:tgtEl>
                                          <p:spTgt spid="348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4819">
                                            <p:txEl>
                                              <p:pRg st="2" end="2"/>
                                            </p:txEl>
                                          </p:spTgt>
                                        </p:tgtEl>
                                        <p:attrNameLst>
                                          <p:attrName>ppt_x</p:attrName>
                                          <p:attrName>ppt_y</p:attrName>
                                        </p:attrNameLst>
                                      </p:cBhvr>
                                    </p:animMotion>
                                    <p:animEffect transition="in" filter="fade">
                                      <p:cBhvr>
                                        <p:cTn id="16" dur="10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1981200" y="1664805"/>
            <a:ext cx="8229600" cy="3528393"/>
          </a:xfrm>
          <a:solidFill>
            <a:srgbClr val="002060"/>
          </a:solidFill>
        </p:spPr>
        <p:txBody>
          <a:bodyPr/>
          <a:lstStyle/>
          <a:p>
            <a:pPr algn="ctr" eaLnBrk="1" hangingPunct="1">
              <a:buFontTx/>
              <a:buNone/>
              <a:defRPr/>
            </a:pPr>
            <a:endParaRPr lang="it-IT" altLang="it-IT" sz="800" dirty="0">
              <a:latin typeface="Comic Sans MS" panose="030F0702030302020204" pitchFamily="66" charset="0"/>
            </a:endParaRPr>
          </a:p>
          <a:p>
            <a:pPr algn="ctr" eaLnBrk="1" hangingPunct="1">
              <a:lnSpc>
                <a:spcPct val="100000"/>
              </a:lnSpc>
              <a:buFontTx/>
              <a:buNone/>
              <a:defRPr/>
            </a:pPr>
            <a:r>
              <a:rPr lang="it-IT" altLang="it-IT" sz="5600" dirty="0">
                <a:solidFill>
                  <a:schemeClr val="bg1"/>
                </a:solidFill>
                <a:latin typeface="Arial" panose="020B0604020202020204" pitchFamily="34" charset="0"/>
                <a:cs typeface="Arial" panose="020B0604020202020204" pitchFamily="34" charset="0"/>
              </a:rPr>
              <a:t>Ed ora osserviamo </a:t>
            </a:r>
          </a:p>
          <a:p>
            <a:pPr algn="ctr" eaLnBrk="1" hangingPunct="1">
              <a:lnSpc>
                <a:spcPct val="100000"/>
              </a:lnSpc>
              <a:buFontTx/>
              <a:buNone/>
              <a:defRPr/>
            </a:pPr>
            <a:r>
              <a:rPr lang="it-IT" altLang="it-IT" sz="5600" dirty="0">
                <a:solidFill>
                  <a:schemeClr val="bg1"/>
                </a:solidFill>
                <a:latin typeface="Arial" panose="020B0604020202020204" pitchFamily="34" charset="0"/>
                <a:cs typeface="Arial" panose="020B0604020202020204" pitchFamily="34" charset="0"/>
              </a:rPr>
              <a:t>che cosa può nascondere l’amicizia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euro2003-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3829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mongolf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8" y="1268413"/>
            <a:ext cx="34671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fade">
                                      <p:cBhvr>
                                        <p:cTn id="7" dur="2000"/>
                                        <p:tgtEl>
                                          <p:spTgt spid="130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8.61111E-6 5.83815E-6 C 0.00938 -0.01248 0.02067 -0.01271 0.03334 -0.01479 C 0.04098 -0.01826 0.0507 -0.02057 0.0573 -0.02751 C 0.06494 -0.0356 0.05556 -0.02774 0.06355 -0.03814 C 0.06494 -0.03999 0.06685 -0.04069 0.06841 -0.04231 C 0.07605 -0.0504 0.06667 -0.04254 0.07466 -0.05294 C 0.07987 -0.05965 0.08907 -0.06843 0.09532 -0.07398 C 0.09827 -0.08624 0.10851 -0.0897 0.11442 -0.09942 C 0.12171 -0.11144 0.11633 -0.12231 0.12709 -0.12693 C 0.13178 -0.13618 0.13785 -0.14358 0.14445 -0.15028 C 0.14758 -0.15329 0.154 -0.15861 0.154 -0.15861 C 0.15747 -0.16531 0.16164 -0.17063 0.16511 -0.17757 C 0.16719 -0.18635 0.17223 -0.19306 0.17622 -0.20092 C 0.17883 -0.20601 0.17761 -0.21525 0.17952 -0.21988 C 0.18212 -0.22635 0.18699 -0.23121 0.19063 -0.23676 C 0.19306 -0.24046 0.19844 -0.24739 0.19844 -0.24739 C 0.2007 -0.25664 0.20278 -0.26358 0.20799 -0.27075 C 0.21251 -0.28901 0.20608 -0.26635 0.21285 -0.28115 C 0.21372 -0.283 0.21372 -0.28554 0.21442 -0.28762 C 0.21737 -0.29572 0.2231 -0.30173 0.22865 -0.30658 C 0.23265 -0.31468 0.23351 -0.32369 0.23664 -0.33202 C 0.2389 -0.33803 0.24271 -0.34242 0.24619 -0.34681 C 0.24671 -0.3489 0.24706 -0.35098 0.24775 -0.35306 C 0.24862 -0.35537 0.25018 -0.35722 0.25087 -0.35953 C 0.25226 -0.36369 0.25157 -0.36924 0.254 -0.37225 C 0.25869 -0.37803 0.25643 -0.37479 0.26042 -0.38265 C 0.26476 -0.40092 0.25799 -0.37132 0.26355 -0.40392 C 0.26424 -0.40832 0.26667 -0.41664 0.26667 -0.41664 C 0.26876 -0.44023 0.26598 -0.46496 0.27952 -0.48207 C 0.28126 -0.48878 0.28403 -0.49225 0.28577 -0.49895 C 0.28629 -0.51306 0.28612 -0.52716 0.28733 -0.54127 C 0.28768 -0.54566 0.28959 -0.54982 0.29063 -0.55398 C 0.29115 -0.55606 0.29219 -0.56023 0.29219 -0.56023 C 0.29271 -0.59329 0.29237 -0.62658 0.29376 -0.65965 C 0.2941 -0.66866 0.30244 -0.69872 0.30487 -0.7082 C 0.30695 -0.75213 0.30643 -0.73086 0.30643 -0.77179 " pathEditMode="relative" ptsTypes="fffffffffffffffffffffffffffffffffffA">
                                      <p:cBhvr>
                                        <p:cTn id="11" dur="2000" fill="hold"/>
                                        <p:tgtEl>
                                          <p:spTgt spid="130052"/>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xit" presetSubtype="0" fill="hold" nodeType="clickEffect">
                                  <p:stCondLst>
                                    <p:cond delay="0"/>
                                  </p:stCondLst>
                                  <p:childTnLst>
                                    <p:anim calcmode="lin" valueType="num">
                                      <p:cBhvr>
                                        <p:cTn id="15" dur="500"/>
                                        <p:tgtEl>
                                          <p:spTgt spid="130052"/>
                                        </p:tgtEl>
                                        <p:attrNameLst>
                                          <p:attrName>ppt_w</p:attrName>
                                        </p:attrNameLst>
                                      </p:cBhvr>
                                      <p:tavLst>
                                        <p:tav tm="0">
                                          <p:val>
                                            <p:strVal val="ppt_w"/>
                                          </p:val>
                                        </p:tav>
                                        <p:tav tm="100000">
                                          <p:val>
                                            <p:fltVal val="0"/>
                                          </p:val>
                                        </p:tav>
                                      </p:tavLst>
                                    </p:anim>
                                    <p:anim calcmode="lin" valueType="num">
                                      <p:cBhvr>
                                        <p:cTn id="16" dur="500"/>
                                        <p:tgtEl>
                                          <p:spTgt spid="130052"/>
                                        </p:tgtEl>
                                        <p:attrNameLst>
                                          <p:attrName>ppt_h</p:attrName>
                                        </p:attrNameLst>
                                      </p:cBhvr>
                                      <p:tavLst>
                                        <p:tav tm="0">
                                          <p:val>
                                            <p:strVal val="ppt_h"/>
                                          </p:val>
                                        </p:tav>
                                        <p:tav tm="100000">
                                          <p:val>
                                            <p:fltVal val="0"/>
                                          </p:val>
                                        </p:tav>
                                      </p:tavLst>
                                    </p:anim>
                                    <p:animEffect transition="out" filter="fade">
                                      <p:cBhvr>
                                        <p:cTn id="17" dur="500"/>
                                        <p:tgtEl>
                                          <p:spTgt spid="130052"/>
                                        </p:tgtEl>
                                      </p:cBhvr>
                                    </p:animEffect>
                                    <p:set>
                                      <p:cBhvr>
                                        <p:cTn id="18" dur="1" fill="hold">
                                          <p:stCondLst>
                                            <p:cond delay="499"/>
                                          </p:stCondLst>
                                        </p:cTn>
                                        <p:tgtEl>
                                          <p:spTgt spid="13005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0053"/>
                                        </p:tgtEl>
                                        <p:attrNameLst>
                                          <p:attrName>style.visibility</p:attrName>
                                        </p:attrNameLst>
                                      </p:cBhvr>
                                      <p:to>
                                        <p:strVal val="visible"/>
                                      </p:to>
                                    </p:set>
                                    <p:animEffect transition="in" filter="fade">
                                      <p:cBhvr>
                                        <p:cTn id="23" dur="2000"/>
                                        <p:tgtEl>
                                          <p:spTgt spid="1300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nodeType="clickEffect">
                                  <p:stCondLst>
                                    <p:cond delay="0"/>
                                  </p:stCondLst>
                                  <p:childTnLst>
                                    <p:animMotion origin="layout" path="M 1.94444E-6 8.09249E-7 L 0.08663 -0.18474 " pathEditMode="relative" ptsTypes="AA">
                                      <p:cBhvr>
                                        <p:cTn id="27" dur="2000" fill="hold"/>
                                        <p:tgtEl>
                                          <p:spTgt spid="1300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Pallone sgonf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1125538"/>
            <a:ext cx="38925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fade">
                                      <p:cBhvr>
                                        <p:cTn id="7" dur="20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4.16667E-6 6.35838E-6 L -0.10243 0.11538 " pathEditMode="relative" ptsTypes="AA">
                                      <p:cBhvr>
                                        <p:cTn id="11" dur="2000" fill="hold"/>
                                        <p:tgtEl>
                                          <p:spTgt spid="131076"/>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nodeType="clickEffect">
                                  <p:stCondLst>
                                    <p:cond delay="0"/>
                                  </p:stCondLst>
                                  <p:childTnLst>
                                    <p:animScale>
                                      <p:cBhvr>
                                        <p:cTn id="15" dur="2000" fill="hold"/>
                                        <p:tgtEl>
                                          <p:spTgt spid="131076"/>
                                        </p:tgtEl>
                                      </p:cBhvr>
                                      <p:by x="150000" y="15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nodeType="clickEffect">
                                  <p:stCondLst>
                                    <p:cond delay="0"/>
                                  </p:stCondLst>
                                  <p:childTnLst>
                                    <p:animScale>
                                      <p:cBhvr>
                                        <p:cTn id="19" dur="2000" fill="hold"/>
                                        <p:tgtEl>
                                          <p:spTgt spid="131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1981200" y="333376"/>
            <a:ext cx="8219256" cy="5903913"/>
          </a:xfrm>
          <a:solidFill>
            <a:schemeClr val="bg1"/>
          </a:solidFill>
          <a:ln w="38100">
            <a:solidFill>
              <a:srgbClr val="000000"/>
            </a:solidFill>
            <a:miter lim="800000"/>
            <a:headEnd/>
            <a:tailEnd/>
          </a:ln>
        </p:spPr>
        <p:txBody>
          <a:bodyPr>
            <a:normAutofit lnSpcReduction="10000"/>
          </a:bodyPr>
          <a:lstStyle/>
          <a:p>
            <a:pPr eaLnBrk="1" hangingPunct="1">
              <a:lnSpc>
                <a:spcPct val="120000"/>
              </a:lnSpc>
              <a:buFontTx/>
              <a:buNone/>
              <a:defRPr/>
            </a:pPr>
            <a:endParaRPr lang="it-IT" altLang="it-IT" sz="10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5000"/>
              </a:lnSpc>
              <a:buNone/>
              <a:defRPr/>
            </a:pPr>
            <a:r>
              <a:rPr lang="it-IT" altLang="it-IT" sz="2400" dirty="0">
                <a:solidFill>
                  <a:srgbClr val="000000"/>
                </a:solidFill>
                <a:effectLst/>
                <a:latin typeface="Arial" panose="020B0604020202020204" pitchFamily="34" charset="0"/>
                <a:cs typeface="Arial" panose="020B0604020202020204" pitchFamily="34" charset="0"/>
              </a:rPr>
              <a:t>Quando si sta parlando, è molto facile cadere nella tentazione di non aspettare che il nostro interlocutore concluda il suo discorso.</a:t>
            </a:r>
          </a:p>
          <a:p>
            <a:pPr eaLnBrk="1" hangingPunct="1">
              <a:lnSpc>
                <a:spcPct val="155000"/>
              </a:lnSpc>
              <a:buNone/>
              <a:defRPr/>
            </a:pPr>
            <a:r>
              <a:rPr lang="it-IT" altLang="it-IT" sz="2400" dirty="0">
                <a:solidFill>
                  <a:srgbClr val="000000"/>
                </a:solidFill>
                <a:effectLst/>
                <a:latin typeface="Arial" panose="020B0604020202020204" pitchFamily="34" charset="0"/>
                <a:cs typeface="Arial" panose="020B0604020202020204" pitchFamily="34" charset="0"/>
              </a:rPr>
              <a:t>Si vorrebbe interromperlo nel bel mezzo del discorso. </a:t>
            </a:r>
          </a:p>
          <a:p>
            <a:pPr eaLnBrk="1" hangingPunct="1">
              <a:lnSpc>
                <a:spcPct val="155000"/>
              </a:lnSpc>
              <a:buNone/>
              <a:defRPr/>
            </a:pPr>
            <a:r>
              <a:rPr lang="it-IT" altLang="it-IT" sz="2400" dirty="0">
                <a:solidFill>
                  <a:srgbClr val="000000"/>
                </a:solidFill>
                <a:effectLst/>
                <a:latin typeface="Arial" panose="020B0604020202020204" pitchFamily="34" charset="0"/>
                <a:cs typeface="Arial" panose="020B0604020202020204" pitchFamily="34" charset="0"/>
              </a:rPr>
              <a:t>A voi non è mai capitato di cadere in questa tentazione? </a:t>
            </a:r>
          </a:p>
          <a:p>
            <a:pPr eaLnBrk="1" hangingPunct="1">
              <a:lnSpc>
                <a:spcPct val="155000"/>
              </a:lnSpc>
              <a:buNone/>
              <a:defRPr/>
            </a:pPr>
            <a:r>
              <a:rPr lang="it-IT" altLang="it-IT" sz="2400" dirty="0">
                <a:solidFill>
                  <a:srgbClr val="000000"/>
                </a:solidFill>
                <a:effectLst/>
                <a:latin typeface="Arial" panose="020B0604020202020204" pitchFamily="34" charset="0"/>
                <a:cs typeface="Arial" panose="020B0604020202020204" pitchFamily="34" charset="0"/>
              </a:rPr>
              <a:t>A me sì. </a:t>
            </a:r>
          </a:p>
          <a:p>
            <a:pPr eaLnBrk="1" hangingPunct="1">
              <a:lnSpc>
                <a:spcPct val="155000"/>
              </a:lnSpc>
              <a:buNone/>
              <a:defRPr/>
            </a:pPr>
            <a:r>
              <a:rPr lang="it-IT" altLang="it-IT" sz="2400" dirty="0">
                <a:solidFill>
                  <a:srgbClr val="000000"/>
                </a:solidFill>
                <a:effectLst/>
                <a:latin typeface="Arial" panose="020B0604020202020204" pitchFamily="34" charset="0"/>
                <a:cs typeface="Arial" panose="020B0604020202020204" pitchFamily="34" charset="0"/>
              </a:rPr>
              <a:t>La cosa più incredibile è che alcuni di questi palloni gonfiati, ubriachi di grande considerazione di se stessi, sono diventati importanti, hanno raggiunto alti incarichi.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847850" y="404814"/>
            <a:ext cx="8496300" cy="6048375"/>
          </a:xfrm>
          <a:solidFill>
            <a:schemeClr val="bg1"/>
          </a:solidFill>
          <a:ln w="38100">
            <a:solidFill>
              <a:srgbClr val="000000"/>
            </a:solidFill>
            <a:miter lim="800000"/>
            <a:headEnd/>
            <a:tailEnd/>
          </a:ln>
        </p:spPr>
        <p:txBody>
          <a:bodyPr/>
          <a:lstStyle/>
          <a:p>
            <a:pPr eaLnBrk="1" hangingPunct="1">
              <a:lnSpc>
                <a:spcPct val="120000"/>
              </a:lnSpc>
              <a:buFontTx/>
              <a:buNone/>
              <a:defRPr/>
            </a:pPr>
            <a:endParaRPr lang="it-IT" altLang="it-IT" sz="9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Non vi è mai capitato che la gente con la quale spesso parlate si interessi molto di più ai propri problemi che ai vostri? </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Ma noi non facciamo forse altrettanto?</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Un prurito sul collo ci preoccupa molto di più che la situazione di milioni di disperati. </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Un foruncolo sulla punta del naso è più inquietante di un disastro aereo. </a:t>
            </a:r>
          </a:p>
          <a:p>
            <a:pPr eaLnBrk="1" hangingPunct="1">
              <a:lnSpc>
                <a:spcPct val="12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Il foruncolo deve essere assolutamente curato, non importa se ci troviamo davanti a migliaia di persone in difficoltà trasmesse sul televisore all’ora di cena.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1981200" y="1125539"/>
            <a:ext cx="8229600" cy="4606925"/>
          </a:xfrm>
          <a:solidFill>
            <a:schemeClr val="bg1"/>
          </a:solidFill>
          <a:ln w="57150">
            <a:solidFill>
              <a:srgbClr val="000000"/>
            </a:solidFill>
            <a:miter lim="800000"/>
            <a:headEnd/>
            <a:tailEnd/>
          </a:ln>
        </p:spPr>
        <p:txBody>
          <a:bodyPr/>
          <a:lstStyle/>
          <a:p>
            <a:pPr eaLnBrk="1" hangingPunct="1">
              <a:buFontTx/>
              <a:buNone/>
              <a:defRPr/>
            </a:pPr>
            <a:endParaRPr lang="it-IT" altLang="it-IT" dirty="0" smtClean="0">
              <a:solidFill>
                <a:srgbClr val="000000"/>
              </a:solidFill>
              <a:effectLst>
                <a:outerShdw blurRad="38100" dist="38100" dir="2700000" algn="tl">
                  <a:srgbClr val="C0C0C0"/>
                </a:outerShdw>
              </a:effectLst>
              <a:latin typeface="Comic Sans MS" panose="030F0702030302020204" pitchFamily="66" charset="0"/>
            </a:endParaRPr>
          </a:p>
          <a:p>
            <a:pPr eaLnBrk="1" hangingPunct="1">
              <a:buFontTx/>
              <a:buNone/>
              <a:defRPr/>
            </a:pPr>
            <a:endParaRPr lang="it-IT" altLang="it-IT" dirty="0" smtClean="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None/>
              <a:defRPr/>
            </a:pPr>
            <a:r>
              <a:rPr lang="it-IT" altLang="it-IT" dirty="0" smtClean="0">
                <a:solidFill>
                  <a:srgbClr val="000000"/>
                </a:solidFill>
                <a:effectLst>
                  <a:outerShdw blurRad="38100" dist="38100" dir="2700000" algn="tl">
                    <a:srgbClr val="C0C0C0"/>
                  </a:outerShdw>
                </a:effectLst>
                <a:latin typeface="Comic Sans MS" panose="030F0702030302020204" pitchFamily="66" charset="0"/>
              </a:rPr>
              <a:t>  </a:t>
            </a:r>
            <a:r>
              <a:rPr lang="it-IT" altLang="it-IT" sz="2800" dirty="0">
                <a:solidFill>
                  <a:srgbClr val="000000"/>
                </a:solidFill>
                <a:effectLst/>
                <a:latin typeface="Arial" panose="020B0604020202020204" pitchFamily="34" charset="0"/>
                <a:cs typeface="Arial" panose="020B0604020202020204" pitchFamily="34" charset="0"/>
              </a:rPr>
              <a:t>Come si comportano i “palloni gonfiati” di fronte alle prime difficoltà? </a:t>
            </a:r>
          </a:p>
          <a:p>
            <a:pPr algn="ctr" eaLnBrk="1" hangingPunct="1">
              <a:buFontTx/>
              <a:buNone/>
              <a:defRPr/>
            </a:pPr>
            <a:endParaRPr lang="it-IT" altLang="it-IT" sz="2800" b="1" dirty="0">
              <a:solidFill>
                <a:srgbClr val="000000"/>
              </a:solidFill>
              <a:latin typeface="Comic Sans MS" panose="030F0702030302020204" pitchFamily="66" charset="0"/>
            </a:endParaRPr>
          </a:p>
          <a:p>
            <a:pPr algn="ctr" eaLnBrk="1" hangingPunct="1">
              <a:buFontTx/>
              <a:buNone/>
              <a:defRPr/>
            </a:pPr>
            <a:r>
              <a:rPr lang="it-IT" altLang="it-IT" b="1" dirty="0" smtClean="0">
                <a:solidFill>
                  <a:srgbClr val="000000"/>
                </a:solidFill>
                <a:effectLst/>
                <a:latin typeface="Comic Sans MS" panose="030F0702030302020204" pitchFamily="66" charset="0"/>
              </a:rPr>
              <a:t>Si sgonfiano.</a:t>
            </a:r>
            <a:endParaRPr lang="it-IT" altLang="it-IT"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05475">
                                            <p:txEl>
                                              <p:pRg st="4" end="4"/>
                                            </p:txEl>
                                          </p:spTgt>
                                        </p:tgtEl>
                                        <p:attrNameLst>
                                          <p:attrName>style.visibility</p:attrName>
                                        </p:attrNameLst>
                                      </p:cBhvr>
                                      <p:to>
                                        <p:strVal val="visible"/>
                                      </p:to>
                                    </p:set>
                                    <p:anim calcmode="lin" valueType="num">
                                      <p:cBhvr>
                                        <p:cTn id="7" dur="5000" fill="hold"/>
                                        <p:tgtEl>
                                          <p:spTgt spid="105475">
                                            <p:txEl>
                                              <p:pRg st="4" end="4"/>
                                            </p:txEl>
                                          </p:spTgt>
                                        </p:tgtEl>
                                        <p:attrNameLst>
                                          <p:attrName>ppt_w</p:attrName>
                                        </p:attrNameLst>
                                      </p:cBhvr>
                                      <p:tavLst>
                                        <p:tav tm="0" fmla="#ppt_w*sin(2.5*pi*$)">
                                          <p:val>
                                            <p:fltVal val="0"/>
                                          </p:val>
                                        </p:tav>
                                        <p:tav tm="100000">
                                          <p:val>
                                            <p:fltVal val="1"/>
                                          </p:val>
                                        </p:tav>
                                      </p:tavLst>
                                    </p:anim>
                                    <p:anim calcmode="lin" valueType="num">
                                      <p:cBhvr>
                                        <p:cTn id="8" dur="5000" fill="hold"/>
                                        <p:tgtEl>
                                          <p:spTgt spid="10547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2000" fill="hold"/>
                                        <p:tgtEl>
                                          <p:spTgt spid="10547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0489" y="188641"/>
            <a:ext cx="4391025" cy="719137"/>
          </a:xfrm>
          <a:solidFill>
            <a:schemeClr val="bg1"/>
          </a:solidFill>
          <a:ln w="38100">
            <a:solidFill>
              <a:srgbClr val="000000"/>
            </a:solidFill>
            <a:miter lim="800000"/>
            <a:headEnd/>
            <a:tailEnd/>
          </a:ln>
        </p:spPr>
        <p:txBody>
          <a:bodyPr/>
          <a:lstStyle/>
          <a:p>
            <a:pPr algn="ctr" eaLnBrk="1" hangingPunct="1">
              <a:defRPr/>
            </a:pPr>
            <a:r>
              <a:rPr lang="it-IT" altLang="it-IT" sz="3200" b="1" dirty="0">
                <a:solidFill>
                  <a:srgbClr val="000000"/>
                </a:solidFill>
                <a:effectLst/>
                <a:latin typeface="Arial" panose="020B0604020202020204" pitchFamily="34" charset="0"/>
                <a:cs typeface="Arial" panose="020B0604020202020204" pitchFamily="34" charset="0"/>
              </a:rPr>
              <a:t>Giudicate!</a:t>
            </a:r>
            <a:endParaRPr lang="it-IT" altLang="it-IT" sz="3200" dirty="0">
              <a:solidFill>
                <a:srgbClr val="000000"/>
              </a:solidFill>
              <a:effectLst/>
              <a:latin typeface="Arial" panose="020B0604020202020204" pitchFamily="34" charset="0"/>
              <a:cs typeface="Arial" panose="020B0604020202020204" pitchFamily="34" charset="0"/>
            </a:endParaRPr>
          </a:p>
        </p:txBody>
      </p:sp>
      <p:sp>
        <p:nvSpPr>
          <p:cNvPr id="36867" name="Rectangle 3"/>
          <p:cNvSpPr>
            <a:spLocks noGrp="1" noChangeArrowheads="1"/>
          </p:cNvSpPr>
          <p:nvPr>
            <p:ph idx="1"/>
          </p:nvPr>
        </p:nvSpPr>
        <p:spPr>
          <a:xfrm>
            <a:off x="1739108" y="1125538"/>
            <a:ext cx="8713787" cy="5543550"/>
          </a:xfrm>
          <a:solidFill>
            <a:schemeClr val="bg1"/>
          </a:solidFill>
          <a:ln w="38100">
            <a:solidFill>
              <a:srgbClr val="000000"/>
            </a:solidFill>
            <a:miter lim="800000"/>
            <a:headEnd/>
            <a:tailEnd/>
          </a:ln>
        </p:spPr>
        <p:txBody>
          <a:bodyPr/>
          <a:lstStyle/>
          <a:p>
            <a:pPr marL="571500" indent="-571500" eaLnBrk="1" hangingPunct="1">
              <a:lnSpc>
                <a:spcPct val="110000"/>
              </a:lnSpc>
              <a:buNone/>
              <a:defRPr/>
            </a:pPr>
            <a:endParaRPr lang="it-IT" altLang="it-IT" sz="400" dirty="0">
              <a:solidFill>
                <a:srgbClr val="000000"/>
              </a:solidFill>
              <a:effectLst>
                <a:outerShdw blurRad="38100" dist="38100" dir="2700000" algn="tl">
                  <a:srgbClr val="C0C0C0"/>
                </a:outerShdw>
              </a:effectLst>
              <a:latin typeface="Comic Sans MS" panose="030F0702030302020204" pitchFamily="66" charset="0"/>
            </a:endParaRPr>
          </a:p>
          <a:p>
            <a:pPr marL="571500" indent="-571500" eaLnBrk="1" hangingPunct="1">
              <a:lnSpc>
                <a:spcPct val="130000"/>
              </a:lnSpc>
              <a:buNone/>
              <a:defRPr/>
            </a:pPr>
            <a:r>
              <a:rPr lang="it-IT" altLang="it-IT" sz="2100" dirty="0">
                <a:solidFill>
                  <a:srgbClr val="000000"/>
                </a:solidFill>
                <a:latin typeface="Arial" panose="020B0604020202020204" pitchFamily="34" charset="0"/>
                <a:cs typeface="Arial" panose="020B0604020202020204" pitchFamily="34" charset="0"/>
              </a:rPr>
              <a:t>Giudicare negativamente è la tentazione più forte quando ci troviamo davanti a una persona che, ai nostri occhi, appare antipatica, odiosa, anormale o diversa.</a:t>
            </a:r>
          </a:p>
          <a:p>
            <a:pPr marL="571500" indent="-571500" eaLnBrk="1" hangingPunct="1">
              <a:lnSpc>
                <a:spcPct val="130000"/>
              </a:lnSpc>
              <a:buNone/>
              <a:defRPr/>
            </a:pPr>
            <a:r>
              <a:rPr lang="it-IT" altLang="it-IT" sz="2100" dirty="0">
                <a:solidFill>
                  <a:srgbClr val="000000"/>
                </a:solidFill>
                <a:latin typeface="Arial" panose="020B0604020202020204" pitchFamily="34" charset="0"/>
                <a:cs typeface="Arial" panose="020B0604020202020204" pitchFamily="34" charset="0"/>
              </a:rPr>
              <a:t>Diamo libero sfogo alle nostre antipatie per tranquillizzarci, anche se la nostra situazione, analizzata bene, spesso non è migliore; inoltre questo ci fa sentire un po’ più intelligenti. </a:t>
            </a:r>
          </a:p>
          <a:p>
            <a:pPr marL="571500" indent="-571500" eaLnBrk="1" hangingPunct="1">
              <a:lnSpc>
                <a:spcPct val="130000"/>
              </a:lnSpc>
              <a:buNone/>
              <a:defRPr/>
            </a:pPr>
            <a:r>
              <a:rPr lang="it-IT" altLang="it-IT" sz="2100" dirty="0">
                <a:solidFill>
                  <a:srgbClr val="000000"/>
                </a:solidFill>
                <a:latin typeface="Arial" panose="020B0604020202020204" pitchFamily="34" charset="0"/>
                <a:cs typeface="Arial" panose="020B0604020202020204" pitchFamily="34" charset="0"/>
              </a:rPr>
              <a:t>Dovremmo riconoscere che la gente (noi compresi!) quasi sempre non accetta critiche o giudizi sul proprio modo di comportarsi, anche il più sbagliato; difficilmente accettiamo critiche.</a:t>
            </a:r>
          </a:p>
          <a:p>
            <a:pPr marL="571500" indent="-571500" eaLnBrk="1" hangingPunct="1">
              <a:lnSpc>
                <a:spcPct val="130000"/>
              </a:lnSpc>
              <a:buNone/>
              <a:defRPr/>
            </a:pPr>
            <a:r>
              <a:rPr lang="it-IT" altLang="it-IT" sz="2100" dirty="0">
                <a:solidFill>
                  <a:srgbClr val="000000"/>
                </a:solidFill>
                <a:latin typeface="Arial" panose="020B0604020202020204" pitchFamily="34" charset="0"/>
                <a:cs typeface="Arial" panose="020B0604020202020204" pitchFamily="34" charset="0"/>
              </a:rPr>
              <a:t>Sembra il caso di chiedersi se criticare gli altri sia utile.</a:t>
            </a:r>
          </a:p>
          <a:p>
            <a:pPr marL="571500" indent="-571500" eaLnBrk="1" hangingPunct="1">
              <a:lnSpc>
                <a:spcPct val="130000"/>
              </a:lnSpc>
              <a:buNone/>
              <a:defRPr/>
            </a:pPr>
            <a:r>
              <a:rPr lang="it-IT" altLang="it-IT" sz="2100" dirty="0">
                <a:solidFill>
                  <a:srgbClr val="000000"/>
                </a:solidFill>
                <a:latin typeface="Arial" panose="020B0604020202020204" pitchFamily="34" charset="0"/>
                <a:cs typeface="Arial" panose="020B0604020202020204" pitchFamily="34" charset="0"/>
              </a:rPr>
              <a:t>Vi sono persone terrorizzate dai propri limiti o difetti.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Scale>
                                      <p:cBhvr>
                                        <p:cTn id="7" dur="1000" decel="50000" fill="hold">
                                          <p:stCondLst>
                                            <p:cond delay="0"/>
                                          </p:stCondLst>
                                        </p:cTn>
                                        <p:tgtEl>
                                          <p:spTgt spid="368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67">
                                            <p:txEl>
                                              <p:pRg st="1" end="1"/>
                                            </p:txEl>
                                          </p:spTgt>
                                        </p:tgtEl>
                                        <p:attrNameLst>
                                          <p:attrName>ppt_x</p:attrName>
                                          <p:attrName>ppt_y</p:attrName>
                                        </p:attrNameLst>
                                      </p:cBhvr>
                                    </p:animMotion>
                                    <p:animEffect transition="in" filter="fade">
                                      <p:cBhvr>
                                        <p:cTn id="9" dur="1000"/>
                                        <p:tgtEl>
                                          <p:spTgt spid="36867">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Scale>
                                      <p:cBhvr>
                                        <p:cTn id="12" dur="1000" decel="50000" fill="hold">
                                          <p:stCondLst>
                                            <p:cond delay="0"/>
                                          </p:stCondLst>
                                        </p:cTn>
                                        <p:tgtEl>
                                          <p:spTgt spid="368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6867">
                                            <p:txEl>
                                              <p:pRg st="2" end="2"/>
                                            </p:txEl>
                                          </p:spTgt>
                                        </p:tgtEl>
                                        <p:attrNameLst>
                                          <p:attrName>ppt_x</p:attrName>
                                          <p:attrName>ppt_y</p:attrName>
                                        </p:attrNameLst>
                                      </p:cBhvr>
                                    </p:animMotion>
                                    <p:animEffect transition="in" filter="fade">
                                      <p:cBhvr>
                                        <p:cTn id="14" dur="1000"/>
                                        <p:tgtEl>
                                          <p:spTgt spid="36867">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Scale>
                                      <p:cBhvr>
                                        <p:cTn id="19" dur="1000" decel="50000" fill="hold">
                                          <p:stCondLst>
                                            <p:cond delay="0"/>
                                          </p:stCondLst>
                                        </p:cTn>
                                        <p:tgtEl>
                                          <p:spTgt spid="3686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6867">
                                            <p:txEl>
                                              <p:pRg st="3" end="3"/>
                                            </p:txEl>
                                          </p:spTgt>
                                        </p:tgtEl>
                                        <p:attrNameLst>
                                          <p:attrName>ppt_x</p:attrName>
                                          <p:attrName>ppt_y</p:attrName>
                                        </p:attrNameLst>
                                      </p:cBhvr>
                                    </p:animMotion>
                                    <p:animEffect transition="in" filter="fade">
                                      <p:cBhvr>
                                        <p:cTn id="21" dur="1000"/>
                                        <p:tgtEl>
                                          <p:spTgt spid="36867">
                                            <p:txEl>
                                              <p:pRg st="3" end="3"/>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36867">
                                            <p:txEl>
                                              <p:pRg st="4" end="4"/>
                                            </p:txEl>
                                          </p:spTgt>
                                        </p:tgtEl>
                                        <p:attrNameLst>
                                          <p:attrName>style.visibility</p:attrName>
                                        </p:attrNameLst>
                                      </p:cBhvr>
                                      <p:to>
                                        <p:strVal val="visible"/>
                                      </p:to>
                                    </p:set>
                                    <p:animScale>
                                      <p:cBhvr>
                                        <p:cTn id="24" dur="1000" decel="50000" fill="hold">
                                          <p:stCondLst>
                                            <p:cond delay="0"/>
                                          </p:stCondLst>
                                        </p:cTn>
                                        <p:tgtEl>
                                          <p:spTgt spid="368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6867">
                                            <p:txEl>
                                              <p:pRg st="4" end="4"/>
                                            </p:txEl>
                                          </p:spTgt>
                                        </p:tgtEl>
                                        <p:attrNameLst>
                                          <p:attrName>ppt_x</p:attrName>
                                          <p:attrName>ppt_y</p:attrName>
                                        </p:attrNameLst>
                                      </p:cBhvr>
                                    </p:animMotion>
                                    <p:animEffect transition="in" filter="fade">
                                      <p:cBhvr>
                                        <p:cTn id="26" dur="1000"/>
                                        <p:tgtEl>
                                          <p:spTgt spid="36867">
                                            <p:txEl>
                                              <p:pRg st="4" end="4"/>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36867">
                                            <p:txEl>
                                              <p:pRg st="5" end="5"/>
                                            </p:txEl>
                                          </p:spTgt>
                                        </p:tgtEl>
                                        <p:attrNameLst>
                                          <p:attrName>style.visibility</p:attrName>
                                        </p:attrNameLst>
                                      </p:cBhvr>
                                      <p:to>
                                        <p:strVal val="visible"/>
                                      </p:to>
                                    </p:set>
                                    <p:animScale>
                                      <p:cBhvr>
                                        <p:cTn id="29" dur="1000" decel="50000" fill="hold">
                                          <p:stCondLst>
                                            <p:cond delay="0"/>
                                          </p:stCondLst>
                                        </p:cTn>
                                        <p:tgtEl>
                                          <p:spTgt spid="3686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6867">
                                            <p:txEl>
                                              <p:pRg st="5" end="5"/>
                                            </p:txEl>
                                          </p:spTgt>
                                        </p:tgtEl>
                                        <p:attrNameLst>
                                          <p:attrName>ppt_x</p:attrName>
                                          <p:attrName>ppt_y</p:attrName>
                                        </p:attrNameLst>
                                      </p:cBhvr>
                                    </p:animMotion>
                                    <p:animEffect transition="in" filter="fade">
                                      <p:cBhvr>
                                        <p:cTn id="31" dur="10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774825" y="431801"/>
            <a:ext cx="8758238" cy="5876925"/>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400" dirty="0">
                <a:solidFill>
                  <a:srgbClr val="000000"/>
                </a:solidFill>
                <a:latin typeface="Arial" panose="020B0604020202020204" pitchFamily="34" charset="0"/>
                <a:cs typeface="Arial" panose="020B0604020202020204" pitchFamily="34" charset="0"/>
              </a:rPr>
              <a:t>Hanno troppa paura di perdere la loro presunta immagine preziosa. Sono disposte a tutto pur di non mettersi a confronto con se stessi. </a:t>
            </a:r>
          </a:p>
          <a:p>
            <a:pPr marL="571500" indent="-571500" eaLnBrk="1" hangingPunct="1">
              <a:lnSpc>
                <a:spcPct val="150000"/>
              </a:lnSpc>
              <a:buNone/>
              <a:defRPr/>
            </a:pPr>
            <a:r>
              <a:rPr lang="it-IT" altLang="it-IT" sz="2400" dirty="0">
                <a:solidFill>
                  <a:srgbClr val="000000"/>
                </a:solidFill>
                <a:latin typeface="Arial" panose="020B0604020202020204" pitchFamily="34" charset="0"/>
                <a:cs typeface="Arial" panose="020B0604020202020204" pitchFamily="34" charset="0"/>
              </a:rPr>
              <a:t>L’unica cosa che ci si può aspettare da quelle persone, quando si osa dubitare del loro comportamento, è di essere allontanati, volutamente “dimenticati” o ignorati, cancellati. </a:t>
            </a:r>
          </a:p>
          <a:p>
            <a:pPr marL="571500" indent="-571500" eaLnBrk="1" hangingPunct="1">
              <a:lnSpc>
                <a:spcPct val="150000"/>
              </a:lnSpc>
              <a:buNone/>
              <a:defRPr/>
            </a:pPr>
            <a:r>
              <a:rPr lang="it-IT" altLang="it-IT" sz="2400" dirty="0">
                <a:solidFill>
                  <a:srgbClr val="000000"/>
                </a:solidFill>
                <a:latin typeface="Arial" panose="020B0604020202020204" pitchFamily="34" charset="0"/>
                <a:cs typeface="Arial" panose="020B0604020202020204" pitchFamily="34" charset="0"/>
              </a:rPr>
              <a:t>Eppure solo ascoltando la critica onesta e sincera di chi ci vuole veramente aiutare, si può migliorare.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idx="1"/>
          </p:nvPr>
        </p:nvSpPr>
        <p:spPr>
          <a:xfrm>
            <a:off x="1774825" y="647701"/>
            <a:ext cx="8758238" cy="5229225"/>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Nessuno può migliorarsi “autocompiacendosi”, frequentando solo le persone gradite e ben selezionate, evitando quelle che disturbano la nostra coscienza. </a:t>
            </a:r>
          </a:p>
          <a:p>
            <a:pPr marL="571500" indent="-571500"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Quando impariamo a riconoscere le nostre fragilità, ci si può frenare evitando così che il nostro comportamento possa creare altri disagi.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endParaRPr lang="it-IT" altLang="it-IT" smtClean="0"/>
          </a:p>
        </p:txBody>
      </p:sp>
      <p:sp>
        <p:nvSpPr>
          <p:cNvPr id="134147" name="Rectangle 3"/>
          <p:cNvSpPr>
            <a:spLocks noGrp="1" noChangeArrowheads="1"/>
          </p:cNvSpPr>
          <p:nvPr>
            <p:ph idx="1"/>
          </p:nvPr>
        </p:nvSpPr>
        <p:spPr/>
        <p:txBody>
          <a:bodyPr/>
          <a:lstStyle/>
          <a:p>
            <a:pPr eaLnBrk="1" hangingPunct="1">
              <a:defRPr/>
            </a:pPr>
            <a:endParaRPr lang="it-IT" altLang="it-IT" smtClean="0"/>
          </a:p>
        </p:txBody>
      </p:sp>
      <p:pic>
        <p:nvPicPr>
          <p:cNvPr id="134148" name="Picture 4" descr="giudic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61964"/>
            <a:ext cx="8208962"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800" decel="100000"/>
                                        <p:tgtEl>
                                          <p:spTgt spid="134148"/>
                                        </p:tgtEl>
                                      </p:cBhvr>
                                    </p:animEffect>
                                    <p:anim calcmode="lin" valueType="num">
                                      <p:cBhvr>
                                        <p:cTn id="8" dur="800" decel="100000" fill="hold"/>
                                        <p:tgtEl>
                                          <p:spTgt spid="134148"/>
                                        </p:tgtEl>
                                        <p:attrNameLst>
                                          <p:attrName>style.rotation</p:attrName>
                                        </p:attrNameLst>
                                      </p:cBhvr>
                                      <p:tavLst>
                                        <p:tav tm="0">
                                          <p:val>
                                            <p:fltVal val="-90"/>
                                          </p:val>
                                        </p:tav>
                                        <p:tav tm="100000">
                                          <p:val>
                                            <p:fltVal val="0"/>
                                          </p:val>
                                        </p:tav>
                                      </p:tavLst>
                                    </p:anim>
                                    <p:anim calcmode="lin" valueType="num">
                                      <p:cBhvr>
                                        <p:cTn id="9" dur="800" decel="100000" fill="hold"/>
                                        <p:tgtEl>
                                          <p:spTgt spid="134148"/>
                                        </p:tgtEl>
                                        <p:attrNameLst>
                                          <p:attrName>ppt_x</p:attrName>
                                        </p:attrNameLst>
                                      </p:cBhvr>
                                      <p:tavLst>
                                        <p:tav tm="0">
                                          <p:val>
                                            <p:strVal val="#ppt_x+0.4"/>
                                          </p:val>
                                        </p:tav>
                                        <p:tav tm="100000">
                                          <p:val>
                                            <p:strVal val="#ppt_x-0.05"/>
                                          </p:val>
                                        </p:tav>
                                      </p:tavLst>
                                    </p:anim>
                                    <p:anim calcmode="lin" valueType="num">
                                      <p:cBhvr>
                                        <p:cTn id="10" dur="800" decel="100000" fill="hold"/>
                                        <p:tgtEl>
                                          <p:spTgt spid="1341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41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41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descr="Il_giudizio_di_Salom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260351"/>
            <a:ext cx="4967287"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Rectangle 5"/>
          <p:cNvSpPr>
            <a:spLocks noChangeArrowheads="1"/>
          </p:cNvSpPr>
          <p:nvPr/>
        </p:nvSpPr>
        <p:spPr bwMode="auto">
          <a:xfrm>
            <a:off x="7391401" y="1773239"/>
            <a:ext cx="2989263" cy="216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50000"/>
              </a:lnSpc>
              <a:spcBef>
                <a:spcPct val="20000"/>
              </a:spcBef>
              <a:buClr>
                <a:schemeClr val="hlink"/>
              </a:buClr>
              <a:buSzPct val="120000"/>
              <a:defRPr/>
            </a:pPr>
            <a:r>
              <a:rPr lang="it-IT" altLang="it-IT" dirty="0">
                <a:effectLst>
                  <a:outerShdw blurRad="38100" dist="38100" dir="2700000" algn="tl">
                    <a:srgbClr val="000000"/>
                  </a:outerShdw>
                </a:effectLst>
              </a:rPr>
              <a:t>Andrea Mantegna</a:t>
            </a:r>
            <a:br>
              <a:rPr lang="it-IT" altLang="it-IT" dirty="0">
                <a:effectLst>
                  <a:outerShdw blurRad="38100" dist="38100" dir="2700000" algn="tl">
                    <a:srgbClr val="000000"/>
                  </a:outerShdw>
                </a:effectLst>
              </a:rPr>
            </a:br>
            <a:r>
              <a:rPr lang="it-IT" altLang="it-IT" dirty="0">
                <a:effectLst>
                  <a:outerShdw blurRad="38100" dist="38100" dir="2700000" algn="tl">
                    <a:srgbClr val="000000"/>
                  </a:outerShdw>
                </a:effectLst>
              </a:rPr>
              <a:t>Giudizio di Salomone</a:t>
            </a:r>
            <a:br>
              <a:rPr lang="it-IT" altLang="it-IT" dirty="0">
                <a:effectLst>
                  <a:outerShdw blurRad="38100" dist="38100" dir="2700000" algn="tl">
                    <a:srgbClr val="000000"/>
                  </a:outerShdw>
                </a:effectLst>
              </a:rPr>
            </a:br>
            <a:r>
              <a:rPr lang="it-IT" altLang="it-IT" dirty="0">
                <a:effectLst>
                  <a:outerShdw blurRad="38100" dist="38100" dir="2700000" algn="tl">
                    <a:srgbClr val="000000"/>
                  </a:outerShdw>
                </a:effectLst>
              </a:rPr>
              <a:t>Tempera a colla su tela, </a:t>
            </a:r>
          </a:p>
          <a:p>
            <a:pPr algn="ctr" eaLnBrk="1" hangingPunct="1">
              <a:lnSpc>
                <a:spcPct val="150000"/>
              </a:lnSpc>
              <a:spcBef>
                <a:spcPct val="20000"/>
              </a:spcBef>
              <a:buClr>
                <a:schemeClr val="hlink"/>
              </a:buClr>
              <a:buSzPct val="120000"/>
              <a:defRPr/>
            </a:pPr>
            <a:r>
              <a:rPr lang="it-IT" altLang="it-IT" dirty="0">
                <a:effectLst>
                  <a:outerShdw blurRad="38100" dist="38100" dir="2700000" algn="tl">
                    <a:srgbClr val="000000"/>
                  </a:outerShdw>
                </a:effectLst>
              </a:rPr>
              <a:t>cm 46,5 x 37</a:t>
            </a:r>
            <a:br>
              <a:rPr lang="it-IT" altLang="it-IT" dirty="0">
                <a:effectLst>
                  <a:outerShdw blurRad="38100" dist="38100" dir="2700000" algn="tl">
                    <a:srgbClr val="000000"/>
                  </a:outerShdw>
                </a:effectLst>
              </a:rPr>
            </a:br>
            <a:r>
              <a:rPr lang="it-IT" altLang="it-IT" i="1" dirty="0">
                <a:effectLst>
                  <a:outerShdw blurRad="38100" dist="38100" dir="2700000" algn="tl">
                    <a:srgbClr val="000000"/>
                  </a:outerShdw>
                </a:effectLst>
              </a:rPr>
              <a:t>Parigi, </a:t>
            </a:r>
            <a:r>
              <a:rPr lang="it-IT" altLang="it-IT" i="1" dirty="0" err="1">
                <a:effectLst>
                  <a:outerShdw blurRad="38100" dist="38100" dir="2700000" algn="tl">
                    <a:srgbClr val="000000"/>
                  </a:outerShdw>
                </a:effectLst>
              </a:rPr>
              <a:t>Musée</a:t>
            </a:r>
            <a:r>
              <a:rPr lang="it-IT" altLang="it-IT" i="1" dirty="0">
                <a:effectLst>
                  <a:outerShdw blurRad="38100" dist="38100" dir="2700000" algn="tl">
                    <a:srgbClr val="000000"/>
                  </a:outerShdw>
                </a:effectLst>
              </a:rPr>
              <a:t> </a:t>
            </a:r>
            <a:r>
              <a:rPr lang="it-IT" altLang="it-IT" i="1" dirty="0" err="1">
                <a:effectLst>
                  <a:outerShdw blurRad="38100" dist="38100" dir="2700000" algn="tl">
                    <a:srgbClr val="000000"/>
                  </a:outerShdw>
                </a:effectLst>
              </a:rPr>
              <a:t>du</a:t>
            </a:r>
            <a:r>
              <a:rPr lang="it-IT" altLang="it-IT" i="1" dirty="0">
                <a:effectLst>
                  <a:outerShdw blurRad="38100" dist="38100" dir="2700000" algn="tl">
                    <a:srgbClr val="000000"/>
                  </a:outerShdw>
                </a:effectLst>
              </a:rPr>
              <a:t> Louvre</a:t>
            </a:r>
            <a:r>
              <a:rPr lang="it-IT" altLang="it-IT"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fade">
                                      <p:cBhvr>
                                        <p:cTn id="7" dur="2000"/>
                                        <p:tgtEl>
                                          <p:spTgt spid="132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32101"/>
                                        </p:tgtEl>
                                        <p:attrNameLst>
                                          <p:attrName>style.visibility</p:attrName>
                                        </p:attrNameLst>
                                      </p:cBhvr>
                                      <p:to>
                                        <p:strVal val="visible"/>
                                      </p:to>
                                    </p:set>
                                    <p:animScale>
                                      <p:cBhvr>
                                        <p:cTn id="12" dur="1000" decel="50000" fill="hold">
                                          <p:stCondLst>
                                            <p:cond delay="0"/>
                                          </p:stCondLst>
                                        </p:cTn>
                                        <p:tgtEl>
                                          <p:spTgt spid="132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2101"/>
                                        </p:tgtEl>
                                        <p:attrNameLst>
                                          <p:attrName>ppt_x</p:attrName>
                                          <p:attrName>ppt_y</p:attrName>
                                        </p:attrNameLst>
                                      </p:cBhvr>
                                    </p:animMotion>
                                    <p:animEffect transition="in" filter="fade">
                                      <p:cBhvr>
                                        <p:cTn id="14" dur="10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03389" y="620714"/>
            <a:ext cx="8713787" cy="5616575"/>
          </a:xfrm>
          <a:solidFill>
            <a:schemeClr val="bg1"/>
          </a:solidFill>
          <a:ln w="38100">
            <a:solidFill>
              <a:srgbClr val="000000"/>
            </a:solidFill>
            <a:miter lim="800000"/>
            <a:headEnd/>
            <a:tailEnd/>
          </a:ln>
        </p:spPr>
        <p:txBody>
          <a:bodyPr/>
          <a:lstStyle/>
          <a:p>
            <a:pPr algn="ctr" eaLnBrk="1" hangingPunct="1">
              <a:lnSpc>
                <a:spcPct val="80000"/>
              </a:lnSpc>
              <a:buFontTx/>
              <a:buNone/>
              <a:defRPr/>
            </a:pPr>
            <a:endParaRPr lang="it-IT" altLang="it-IT" sz="800" b="1" i="1" dirty="0">
              <a:effectLst>
                <a:outerShdw blurRad="38100" dist="38100" dir="2700000" algn="tl">
                  <a:srgbClr val="C0C0C0"/>
                </a:outerShdw>
              </a:effectLst>
              <a:latin typeface="Comic Sans MS" panose="030F0702030302020204" pitchFamily="66" charset="0"/>
            </a:endParaRPr>
          </a:p>
          <a:p>
            <a:pPr algn="ctr" eaLnBrk="1" hangingPunct="1">
              <a:lnSpc>
                <a:spcPct val="150000"/>
              </a:lnSpc>
              <a:buFontTx/>
              <a:buNone/>
              <a:defRPr/>
            </a:pPr>
            <a:r>
              <a:rPr lang="it-IT" altLang="it-IT" sz="3400" b="1" dirty="0">
                <a:effectLst/>
                <a:latin typeface="Arial" panose="020B0604020202020204" pitchFamily="34" charset="0"/>
                <a:cs typeface="Arial" panose="020B0604020202020204" pitchFamily="34" charset="0"/>
              </a:rPr>
              <a:t>Bisogno d’importanza</a:t>
            </a:r>
            <a:r>
              <a:rPr lang="it-IT" altLang="it-IT" sz="2600" dirty="0">
                <a:effectLst/>
                <a:latin typeface="Arial" panose="020B0604020202020204" pitchFamily="34" charset="0"/>
                <a:cs typeface="Arial" panose="020B0604020202020204" pitchFamily="34" charset="0"/>
              </a:rPr>
              <a:t> </a:t>
            </a:r>
          </a:p>
          <a:p>
            <a:pPr algn="ctr" eaLnBrk="1" hangingPunct="1">
              <a:lnSpc>
                <a:spcPct val="150000"/>
              </a:lnSpc>
              <a:buFontTx/>
              <a:buNone/>
              <a:defRPr/>
            </a:pPr>
            <a:endParaRPr lang="it-IT" altLang="it-IT" sz="800" dirty="0">
              <a:effectLst/>
              <a:latin typeface="Arial" panose="020B0604020202020204" pitchFamily="34" charset="0"/>
              <a:cs typeface="Arial" panose="020B0604020202020204" pitchFamily="34" charset="0"/>
            </a:endParaRPr>
          </a:p>
          <a:p>
            <a:pPr eaLnBrk="1" hangingPunct="1">
              <a:lnSpc>
                <a:spcPct val="150000"/>
              </a:lnSpc>
              <a:buFontTx/>
              <a:buNone/>
              <a:defRPr/>
            </a:pPr>
            <a:r>
              <a:rPr lang="it-IT" altLang="it-IT" sz="2000" dirty="0">
                <a:effectLst/>
                <a:latin typeface="Arial" panose="020B0604020202020204" pitchFamily="34" charset="0"/>
                <a:cs typeface="Arial" panose="020B0604020202020204" pitchFamily="34" charset="0"/>
              </a:rPr>
              <a:t>In realtà anche nelle persone che sembrano le più umili e modeste vi è un nascosto bisogno di sentirsi importanti e ascoltate. A nessuno piace essere sottovalutato e non ascoltato. La gente che molto spesso incontriamo si sente superiore a noi e non accetta di sentirsi inferiore. </a:t>
            </a:r>
          </a:p>
          <a:p>
            <a:pPr eaLnBrk="1" hangingPunct="1">
              <a:lnSpc>
                <a:spcPct val="150000"/>
              </a:lnSpc>
              <a:buFontTx/>
              <a:buNone/>
              <a:defRPr/>
            </a:pPr>
            <a:r>
              <a:rPr lang="it-IT" altLang="it-IT" sz="2000" dirty="0">
                <a:effectLst/>
                <a:latin typeface="Arial" panose="020B0604020202020204" pitchFamily="34" charset="0"/>
                <a:cs typeface="Arial" panose="020B0604020202020204" pitchFamily="34" charset="0"/>
              </a:rPr>
              <a:t>Coloro che manifestano sentimenti d’inferiorità sperano spesso di ricevere dalla gente grandi smentite sulla loro scarsa valutazione. Anche tali persone, in realtà, hanno bisogno di sentirsi importanti.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wipe(left)">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 calcmode="lin" valueType="num">
                                      <p:cBhvr>
                                        <p:cTn id="12"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5363">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Scale>
                                      <p:cBhvr>
                                        <p:cTn id="19" dur="1000" decel="50000" fill="hold">
                                          <p:stCondLst>
                                            <p:cond delay="0"/>
                                          </p:stCondLst>
                                        </p:cTn>
                                        <p:tgtEl>
                                          <p:spTgt spid="1536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5363">
                                            <p:txEl>
                                              <p:pRg st="4" end="4"/>
                                            </p:txEl>
                                          </p:spTgt>
                                        </p:tgtEl>
                                        <p:attrNameLst>
                                          <p:attrName>ppt_x</p:attrName>
                                          <p:attrName>ppt_y</p:attrName>
                                        </p:attrNameLst>
                                      </p:cBhvr>
                                    </p:animMotion>
                                    <p:animEffect transition="in" filter="fade">
                                      <p:cBhvr>
                                        <p:cTn id="21" dur="1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1919289" y="260351"/>
            <a:ext cx="8435975" cy="6308725"/>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La critica mette le persone sulle difensive e spesso le costringe a cercare giustificazioni fantasiose o, per chi non trova un’altra soluzione, preferisce ripudiare. </a:t>
            </a:r>
          </a:p>
          <a:p>
            <a:pPr marL="571500" indent="-571500"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La critica ferisce l’orgoglio, la superbia nascosta, fa sentire impotenti e suscita risentimento. </a:t>
            </a:r>
          </a:p>
          <a:p>
            <a:pPr marL="571500" indent="-571500"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 bambini preferiscono fingere di non sentire tappandosi le orecchie.</a:t>
            </a:r>
          </a:p>
          <a:p>
            <a:pPr marL="571500" indent="-571500"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Qualcuno potrebbe pensare che con la sola critica non si riesca a correggere gli errori. In alcuni casi, avrebbe pienamente ragione.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1774825" y="692151"/>
            <a:ext cx="8642350" cy="4608513"/>
          </a:xfrm>
          <a:solidFill>
            <a:schemeClr val="bg1"/>
          </a:solidFill>
          <a:ln w="38100">
            <a:solidFill>
              <a:srgbClr val="000000"/>
            </a:solidFill>
            <a:miter lim="800000"/>
            <a:headEnd/>
            <a:tailEnd/>
          </a:ln>
        </p:spPr>
        <p:txBody>
          <a:bodyPr/>
          <a:lstStyle/>
          <a:p>
            <a:pPr eaLnBrk="1" hangingPunct="1">
              <a:buFontTx/>
              <a:buNone/>
              <a:defRPr/>
            </a:pPr>
            <a:endParaRPr lang="it-IT" altLang="it-IT" sz="1000" dirty="0">
              <a:effectLst>
                <a:outerShdw blurRad="38100" dist="38100" dir="2700000" algn="tl">
                  <a:srgbClr val="C0C0C0"/>
                </a:outerShdw>
              </a:effectLst>
              <a:latin typeface="Comic Sans MS" panose="030F0702030302020204" pitchFamily="66" charset="0"/>
            </a:endParaRPr>
          </a:p>
          <a:p>
            <a:pPr marL="571500" indent="-571500"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In altre parole, invece di condannare o rifiutare le persone, sarebbe meglio cercare di comprenderle, mettersi al loro posto, ma mai allontanarle. </a:t>
            </a:r>
          </a:p>
          <a:p>
            <a:pPr marL="571500" indent="-571500" eaLnBrk="1" hangingPunct="1">
              <a:lnSpc>
                <a:spcPct val="150000"/>
              </a:lnSpc>
              <a:buNone/>
              <a:defRPr/>
            </a:pPr>
            <a:r>
              <a:rPr lang="it-IT" altLang="it-IT" sz="2800" dirty="0">
                <a:solidFill>
                  <a:srgbClr val="000000"/>
                </a:solidFill>
                <a:effectLst/>
                <a:latin typeface="Arial" panose="020B0604020202020204" pitchFamily="34" charset="0"/>
                <a:cs typeface="Arial" panose="020B0604020202020204" pitchFamily="34" charset="0"/>
              </a:rPr>
              <a:t>In fondo ogni azione non nasce forse dal bisogno di sentirsi accolti e amati?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1847850" y="188914"/>
            <a:ext cx="8496300" cy="6408737"/>
          </a:xfrm>
          <a:solidFill>
            <a:schemeClr val="bg1"/>
          </a:solidFill>
          <a:ln w="38100">
            <a:solidFill>
              <a:srgbClr val="000000"/>
            </a:solidFill>
            <a:miter lim="800000"/>
            <a:headEnd/>
            <a:tailEnd/>
          </a:ln>
        </p:spPr>
        <p:txBody>
          <a:bodyPr>
            <a:normAutofit lnSpcReduction="10000"/>
          </a:bodyPr>
          <a:lstStyle/>
          <a:p>
            <a:pPr eaLnBrk="1" hangingPunct="1">
              <a:lnSpc>
                <a:spcPct val="135000"/>
              </a:lnSpc>
              <a:buFontTx/>
              <a:buNone/>
              <a:defRPr/>
            </a:pPr>
            <a:endParaRPr lang="it-IT" altLang="it-IT" sz="800" dirty="0">
              <a:solidFill>
                <a:srgbClr val="000000"/>
              </a:solidFill>
              <a:effectLst>
                <a:outerShdw blurRad="38100" dist="38100" dir="2700000" algn="tl">
                  <a:srgbClr val="C0C0C0"/>
                </a:outerShdw>
              </a:effectLst>
              <a:latin typeface="Comic Sans MS" panose="030F0702030302020204" pitchFamily="66" charset="0"/>
            </a:endParaRP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A tale proposito risulta appropriato questo insegnamento evangelico:</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“Non giudicate, per non essere giudicati;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perché col giudizio con cui giudicate sarete giudicati,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e con la misura con la quale misurate sarete misurati.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Perché osservi la pagliuzza nell'occhio del tuo fratello,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mentre non ti accorgi della trave che hai nel tuo occhio?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O come potrai dire al tuo fratello: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permetti che tolga la pagliuzza dal tuo occhio,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mentre nell'occhio tuo c'è la trave?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     Ipocrita, togli prima la trave dal tuo occhio e poi ci vedrai bene per togliere la pagliuzza dall'occhio del tuo fratello.”</a:t>
            </a:r>
          </a:p>
          <a:p>
            <a:pPr marL="571500" indent="-571500" algn="r"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(Mt. 7,1 - 5)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981201" y="260350"/>
            <a:ext cx="8435975" cy="6408738"/>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Vi sono persone che confondono facilmente il giudizio con il tentativo di comprendere i disagi degli altri per poi cercare di essere loro vicini o perlomeno di non causare ulteriori difficoltà o torti.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Ve ne sono altre che giudicano, ma si guardano bene dal porgere aiuto!</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A volte la “curiosità” da parte di certe persone maschera il bisogno di limitarsi a criticare.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Vi sono diverse forme di curiosità: quella del pettegolezzo che porta alla calunnia e ai facili pregiudizi, quella “benevola” di chi cerca di comprendere i disagi e le difficoltà della gente.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981200" y="404814"/>
            <a:ext cx="8362950" cy="6192837"/>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Vi sono alcuni che, per orgoglio, non sopportano di essere avvicinati e aiutati.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In tali circostanze non vale la pena sprecare tempo ed energie.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I professionisti non lo farebbero neppure a pagamento.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Il vero aiuto serve se parte dalla volontà di superare le proprie difficoltà.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Gli amici possono essere un mezzo di sollievo, di incoraggiamento, di confronto, </a:t>
            </a:r>
            <a:r>
              <a:rPr lang="it-IT" altLang="it-IT" sz="2200" dirty="0" err="1">
                <a:solidFill>
                  <a:srgbClr val="000000"/>
                </a:solidFill>
                <a:effectLst/>
                <a:latin typeface="Arial" panose="020B0604020202020204" pitchFamily="34" charset="0"/>
                <a:cs typeface="Arial" panose="020B0604020202020204" pitchFamily="34" charset="0"/>
              </a:rPr>
              <a:t>perchè</a:t>
            </a:r>
            <a:r>
              <a:rPr lang="it-IT" altLang="it-IT" sz="2200" dirty="0">
                <a:solidFill>
                  <a:srgbClr val="000000"/>
                </a:solidFill>
                <a:effectLst/>
                <a:latin typeface="Arial" panose="020B0604020202020204" pitchFamily="34" charset="0"/>
                <a:cs typeface="Arial" panose="020B0604020202020204" pitchFamily="34" charset="0"/>
              </a:rPr>
              <a:t> non ci si senta soli e abbandonati con i nostri problemi, ma non potranno mai sostituirsi alla nostra volontà.</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92101"/>
            <a:ext cx="8229600" cy="765175"/>
          </a:xfrm>
          <a:solidFill>
            <a:schemeClr val="bg1"/>
          </a:solidFill>
          <a:ln w="28575">
            <a:solidFill>
              <a:srgbClr val="000000"/>
            </a:solidFill>
            <a:miter lim="800000"/>
            <a:headEnd/>
            <a:tailEnd/>
          </a:ln>
        </p:spPr>
        <p:txBody>
          <a:bodyPr/>
          <a:lstStyle/>
          <a:p>
            <a:pPr algn="ctr" eaLnBrk="1" hangingPunct="1">
              <a:defRPr/>
            </a:pPr>
            <a:r>
              <a:rPr lang="it-IT" altLang="it-IT" sz="2800" b="1" dirty="0">
                <a:solidFill>
                  <a:srgbClr val="000000"/>
                </a:solidFill>
                <a:effectLst/>
                <a:latin typeface="Arial" panose="020B0604020202020204" pitchFamily="34" charset="0"/>
                <a:cs typeface="Arial" panose="020B0604020202020204" pitchFamily="34" charset="0"/>
              </a:rPr>
              <a:t>La solitudine nelle amicizie</a:t>
            </a:r>
          </a:p>
        </p:txBody>
      </p:sp>
      <p:sp>
        <p:nvSpPr>
          <p:cNvPr id="41987" name="Rectangle 3"/>
          <p:cNvSpPr>
            <a:spLocks noGrp="1" noChangeArrowheads="1"/>
          </p:cNvSpPr>
          <p:nvPr>
            <p:ph idx="1"/>
          </p:nvPr>
        </p:nvSpPr>
        <p:spPr>
          <a:xfrm>
            <a:off x="1981200" y="1233489"/>
            <a:ext cx="8229600" cy="4787800"/>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La solitudine può essere bella se ci si sente amati, accolti e benvoluti. </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Vi sono persone che si sentono sole nonostante frequentino numerosi amici, nonostante siano sposate e abbiano figli. </a:t>
            </a:r>
            <a:r>
              <a:rPr lang="it-IT" altLang="it-IT" sz="2000" dirty="0" err="1">
                <a:solidFill>
                  <a:srgbClr val="000000"/>
                </a:solidFill>
                <a:effectLst/>
                <a:latin typeface="Arial" panose="020B0604020202020204" pitchFamily="34" charset="0"/>
                <a:cs typeface="Arial" panose="020B0604020202020204" pitchFamily="34" charset="0"/>
              </a:rPr>
              <a:t>Perchè</a:t>
            </a:r>
            <a:r>
              <a:rPr lang="it-IT" altLang="it-IT" sz="2000" dirty="0">
                <a:solidFill>
                  <a:srgbClr val="000000"/>
                </a:solidFill>
                <a:effectLst/>
                <a:latin typeface="Arial" panose="020B0604020202020204" pitchFamily="34" charset="0"/>
                <a:cs typeface="Arial" panose="020B0604020202020204" pitchFamily="34" charset="0"/>
              </a:rPr>
              <a:t>? </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Per una persona ordinaria (ve ne sono più di quanto sembri), non c’è nulla di più orribile che sentirsi ripudiata anche dalle persone più care, che credeva benevole nei suoi confronti: amici intimi, fidanzati, familiari. </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E’ l’orribile morte dei sentimenti che sembra non lasciare la minima speranza a chi vorrebbe assaporare la vita.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Scale>
                                      <p:cBhvr>
                                        <p:cTn id="7" dur="1000" decel="50000" fill="hold">
                                          <p:stCondLst>
                                            <p:cond delay="0"/>
                                          </p:stCondLst>
                                        </p:cTn>
                                        <p:tgtEl>
                                          <p:spTgt spid="419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987">
                                            <p:txEl>
                                              <p:pRg st="0" end="0"/>
                                            </p:txEl>
                                          </p:spTgt>
                                        </p:tgtEl>
                                        <p:attrNameLst>
                                          <p:attrName>ppt_x</p:attrName>
                                          <p:attrName>ppt_y</p:attrName>
                                        </p:attrNameLst>
                                      </p:cBhvr>
                                    </p:animMotion>
                                    <p:animEffect transition="in" filter="fade">
                                      <p:cBhvr>
                                        <p:cTn id="9" dur="1000"/>
                                        <p:tgtEl>
                                          <p:spTgt spid="41987">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Scale>
                                      <p:cBhvr>
                                        <p:cTn id="12" dur="1000" decel="50000" fill="hold">
                                          <p:stCondLst>
                                            <p:cond delay="0"/>
                                          </p:stCondLst>
                                        </p:cTn>
                                        <p:tgtEl>
                                          <p:spTgt spid="4198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1987">
                                            <p:txEl>
                                              <p:pRg st="1" end="1"/>
                                            </p:txEl>
                                          </p:spTgt>
                                        </p:tgtEl>
                                        <p:attrNameLst>
                                          <p:attrName>ppt_x</p:attrName>
                                          <p:attrName>ppt_y</p:attrName>
                                        </p:attrNameLst>
                                      </p:cBhvr>
                                    </p:animMotion>
                                    <p:animEffect transition="in" filter="fade">
                                      <p:cBhvr>
                                        <p:cTn id="14" dur="1000"/>
                                        <p:tgtEl>
                                          <p:spTgt spid="4198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Scale>
                                      <p:cBhvr>
                                        <p:cTn id="19" dur="1000" decel="50000" fill="hold">
                                          <p:stCondLst>
                                            <p:cond delay="0"/>
                                          </p:stCondLst>
                                        </p:cTn>
                                        <p:tgtEl>
                                          <p:spTgt spid="4198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1987">
                                            <p:txEl>
                                              <p:pRg st="2" end="2"/>
                                            </p:txEl>
                                          </p:spTgt>
                                        </p:tgtEl>
                                        <p:attrNameLst>
                                          <p:attrName>ppt_x</p:attrName>
                                          <p:attrName>ppt_y</p:attrName>
                                        </p:attrNameLst>
                                      </p:cBhvr>
                                    </p:animMotion>
                                    <p:animEffect transition="in" filter="fade">
                                      <p:cBhvr>
                                        <p:cTn id="21" dur="1000"/>
                                        <p:tgtEl>
                                          <p:spTgt spid="41987">
                                            <p:txEl>
                                              <p:pRg st="2" end="2"/>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41987">
                                            <p:txEl>
                                              <p:pRg st="3" end="3"/>
                                            </p:txEl>
                                          </p:spTgt>
                                        </p:tgtEl>
                                        <p:attrNameLst>
                                          <p:attrName>style.visibility</p:attrName>
                                        </p:attrNameLst>
                                      </p:cBhvr>
                                      <p:to>
                                        <p:strVal val="visible"/>
                                      </p:to>
                                    </p:set>
                                    <p:animScale>
                                      <p:cBhvr>
                                        <p:cTn id="24" dur="1000" decel="50000" fill="hold">
                                          <p:stCondLst>
                                            <p:cond delay="0"/>
                                          </p:stCondLst>
                                        </p:cTn>
                                        <p:tgtEl>
                                          <p:spTgt spid="4198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1987">
                                            <p:txEl>
                                              <p:pRg st="3" end="3"/>
                                            </p:txEl>
                                          </p:spTgt>
                                        </p:tgtEl>
                                        <p:attrNameLst>
                                          <p:attrName>ppt_x</p:attrName>
                                          <p:attrName>ppt_y</p:attrName>
                                        </p:attrNameLst>
                                      </p:cBhvr>
                                    </p:animMotion>
                                    <p:animEffect transition="in" filter="fade">
                                      <p:cBhvr>
                                        <p:cTn id="26" dur="10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981200" y="333376"/>
            <a:ext cx="8229600" cy="5400675"/>
          </a:xfrm>
          <a:solidFill>
            <a:schemeClr val="bg1"/>
          </a:solidFill>
          <a:ln w="38100">
            <a:solidFill>
              <a:srgbClr val="000000"/>
            </a:solidFill>
            <a:miter lim="800000"/>
            <a:headEnd/>
            <a:tailEnd/>
          </a:ln>
        </p:spPr>
        <p:txBody>
          <a:bodyPr/>
          <a:lstStyle/>
          <a:p>
            <a:pPr eaLnBrk="1" hangingPunct="1">
              <a:lnSpc>
                <a:spcPct val="120000"/>
              </a:lnSpc>
              <a:buFontTx/>
              <a:buNone/>
              <a:defRPr/>
            </a:pPr>
            <a:endParaRPr lang="it-IT" altLang="it-IT" sz="9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2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Non dovrebbe stupire che più una persona è sola e dimenticata, maggiore è il suo bisogno di sentirsi amata, accolta e di ricevere affetto (in condizioni di “normale” equilibrio psicologico, s’intende). </a:t>
            </a:r>
          </a:p>
          <a:p>
            <a:pPr eaLnBrk="1" hangingPunct="1">
              <a:lnSpc>
                <a:spcPct val="12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Eppure in molte circostanze non ci si vuole rendere conto di questa semplice considerazione. </a:t>
            </a:r>
          </a:p>
          <a:p>
            <a:pPr eaLnBrk="1" hangingPunct="1">
              <a:lnSpc>
                <a:spcPct val="12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Cosa succede?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981201" y="333376"/>
            <a:ext cx="8291513" cy="5832475"/>
          </a:xfrm>
          <a:solidFill>
            <a:schemeClr val="bg1"/>
          </a:solidFill>
          <a:ln w="28575">
            <a:solidFill>
              <a:srgbClr val="000000"/>
            </a:solidFill>
            <a:miter lim="800000"/>
            <a:headEnd/>
            <a:tailEnd/>
          </a:ln>
        </p:spPr>
        <p:txBody>
          <a:bodyPr/>
          <a:lstStyle/>
          <a:p>
            <a:pPr eaLnBrk="1" hangingPunct="1">
              <a:lnSpc>
                <a:spcPct val="12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La persona che si sente isolata potrebbe reagire in forme diverse, diventare invadente, cercare di mettere gli altri nelle condizioni di dover amarla, di volerle bene. Come? </a:t>
            </a:r>
          </a:p>
          <a:p>
            <a:pPr eaLnBrk="1" hangingPunct="1">
              <a:lnSpc>
                <a:spcPct val="12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Attraverso atti di generosità spesso sottolineati e rinfacciati, nel corteggiamento “protettivo”, nell’ospitalità offerta con un’insolita insistenza. </a:t>
            </a:r>
          </a:p>
          <a:p>
            <a:pPr eaLnBrk="1" hangingPunct="1">
              <a:lnSpc>
                <a:spcPct val="12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Uno degli atteggiamenti, non volontari, e spontanei è il vittimismo: si spera almeno nella compassione altrui. </a:t>
            </a:r>
          </a:p>
          <a:p>
            <a:pPr eaLnBrk="1" hangingPunct="1">
              <a:lnSpc>
                <a:spcPct val="125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Possono esservi altri meccanismi di difesa a seconda della personalità dell’individuo.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1981201" y="333376"/>
            <a:ext cx="8507413" cy="5256213"/>
          </a:xfrm>
          <a:solidFill>
            <a:schemeClr val="bg1"/>
          </a:solidFill>
          <a:ln w="38100">
            <a:solidFill>
              <a:srgbClr val="000000"/>
            </a:solidFill>
            <a:miter lim="800000"/>
            <a:headEnd/>
            <a:tailEnd/>
          </a:ln>
        </p:spPr>
        <p:txBody>
          <a:bodyPr/>
          <a:lstStyle/>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Quando non riusciamo a costringere gli altri ad amarci arriva la disperazione. </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Purtroppo i sentimenti sono validi solo se spontanei, </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non possono derivare da costrizione. </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Che cosa possiamo fare verso tali persone in difficoltà senza giustificare la propria “indifferente” coscienza? </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La sofferenza fa paura a tutti! </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Gesù insegna di amare i nostri nemici (Mt. 5,44). </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Come?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92313" y="476251"/>
            <a:ext cx="8362950" cy="792163"/>
          </a:xfrm>
          <a:solidFill>
            <a:schemeClr val="bg1"/>
          </a:solidFill>
          <a:ln w="38100">
            <a:solidFill>
              <a:srgbClr val="000000"/>
            </a:solidFill>
            <a:miter lim="800000"/>
            <a:headEnd/>
            <a:tailEnd/>
          </a:ln>
        </p:spPr>
        <p:txBody>
          <a:bodyPr/>
          <a:lstStyle/>
          <a:p>
            <a:pPr algn="ctr" eaLnBrk="1" hangingPunct="1">
              <a:defRPr/>
            </a:pPr>
            <a:r>
              <a:rPr lang="it-IT" altLang="it-IT" sz="3200" b="1" dirty="0">
                <a:solidFill>
                  <a:srgbClr val="000000"/>
                </a:solidFill>
                <a:effectLst/>
                <a:latin typeface="Arial" panose="020B0604020202020204" pitchFamily="34" charset="0"/>
                <a:cs typeface="Arial" panose="020B0604020202020204" pitchFamily="34" charset="0"/>
              </a:rPr>
              <a:t>Vittima e vittimismo nelle amicizie</a:t>
            </a:r>
          </a:p>
        </p:txBody>
      </p:sp>
      <p:sp>
        <p:nvSpPr>
          <p:cNvPr id="44035" name="Rectangle 3"/>
          <p:cNvSpPr>
            <a:spLocks noGrp="1" noChangeArrowheads="1"/>
          </p:cNvSpPr>
          <p:nvPr>
            <p:ph idx="1"/>
          </p:nvPr>
        </p:nvSpPr>
        <p:spPr>
          <a:xfrm>
            <a:off x="1774825" y="1592264"/>
            <a:ext cx="8686800" cy="5005387"/>
          </a:xfrm>
          <a:solidFill>
            <a:schemeClr val="bg1"/>
          </a:solidFill>
          <a:ln w="28575">
            <a:solidFill>
              <a:srgbClr val="000000"/>
            </a:solidFill>
            <a:miter lim="800000"/>
            <a:headEnd/>
            <a:tailEnd/>
          </a:ln>
        </p:spPr>
        <p:txBody>
          <a:bodyPr/>
          <a:lstStyle/>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La vittima è colui che subisce ingiustamente le conseguenze negative del comportamento di un gruppo: paga le colpe di altri. E’ colui che è trascurato ingiustamente dagli altri.</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Nei gruppi, associazioni o compagnie di presunti amici, spesso si va a colpire il più debole, colui che ha meno possibilità di difendersi. </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Si possono osservare tali esempi fra i bambini; altro esempio frequente è quanto accade durante il servizio militare ai nuovi arrivati.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Scale>
                                      <p:cBhvr>
                                        <p:cTn id="7" dur="1000" decel="50000" fill="hold">
                                          <p:stCondLst>
                                            <p:cond delay="0"/>
                                          </p:stCondLst>
                                        </p:cTn>
                                        <p:tgtEl>
                                          <p:spTgt spid="440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4035">
                                            <p:txEl>
                                              <p:pRg st="0" end="0"/>
                                            </p:txEl>
                                          </p:spTgt>
                                        </p:tgtEl>
                                        <p:attrNameLst>
                                          <p:attrName>ppt_x</p:attrName>
                                          <p:attrName>ppt_y</p:attrName>
                                        </p:attrNameLst>
                                      </p:cBhvr>
                                    </p:animMotion>
                                    <p:animEffect transition="in" filter="fade">
                                      <p:cBhvr>
                                        <p:cTn id="9" dur="1000"/>
                                        <p:tgtEl>
                                          <p:spTgt spid="44035">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Scale>
                                      <p:cBhvr>
                                        <p:cTn id="12" dur="1000" decel="50000" fill="hold">
                                          <p:stCondLst>
                                            <p:cond delay="0"/>
                                          </p:stCondLst>
                                        </p:cTn>
                                        <p:tgtEl>
                                          <p:spTgt spid="440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4035">
                                            <p:txEl>
                                              <p:pRg st="1" end="1"/>
                                            </p:txEl>
                                          </p:spTgt>
                                        </p:tgtEl>
                                        <p:attrNameLst>
                                          <p:attrName>ppt_x</p:attrName>
                                          <p:attrName>ppt_y</p:attrName>
                                        </p:attrNameLst>
                                      </p:cBhvr>
                                    </p:animMotion>
                                    <p:animEffect transition="in" filter="fade">
                                      <p:cBhvr>
                                        <p:cTn id="14" dur="1000"/>
                                        <p:tgtEl>
                                          <p:spTgt spid="4403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Scale>
                                      <p:cBhvr>
                                        <p:cTn id="19" dur="1000" decel="50000" fill="hold">
                                          <p:stCondLst>
                                            <p:cond delay="0"/>
                                          </p:stCondLst>
                                        </p:cTn>
                                        <p:tgtEl>
                                          <p:spTgt spid="440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4035">
                                            <p:txEl>
                                              <p:pRg st="2" end="2"/>
                                            </p:txEl>
                                          </p:spTgt>
                                        </p:tgtEl>
                                        <p:attrNameLst>
                                          <p:attrName>ppt_x</p:attrName>
                                          <p:attrName>ppt_y</p:attrName>
                                        </p:attrNameLst>
                                      </p:cBhvr>
                                    </p:animMotion>
                                    <p:animEffect transition="in" filter="fade">
                                      <p:cBhvr>
                                        <p:cTn id="21" dur="1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1774825" y="836614"/>
            <a:ext cx="8713788" cy="4176563"/>
          </a:xfrm>
          <a:solidFill>
            <a:schemeClr val="bg1"/>
          </a:solidFill>
          <a:ln w="38100">
            <a:solidFill>
              <a:srgbClr val="000000"/>
            </a:solidFill>
            <a:miter lim="800000"/>
            <a:headEnd/>
            <a:tailEnd/>
          </a:ln>
        </p:spPr>
        <p:txBody>
          <a:bodyPr/>
          <a:lstStyle/>
          <a:p>
            <a:pPr eaLnBrk="1" hangingPunct="1">
              <a:lnSpc>
                <a:spcPct val="150000"/>
              </a:lnSpc>
              <a:buNone/>
              <a:defRPr/>
            </a:pPr>
            <a:r>
              <a:rPr lang="it-IT" altLang="it-IT" dirty="0">
                <a:effectLst/>
                <a:latin typeface="Arial" panose="020B0604020202020204" pitchFamily="34" charset="0"/>
                <a:cs typeface="Arial" panose="020B0604020202020204" pitchFamily="34" charset="0"/>
              </a:rPr>
              <a:t>Altre persone potrebbero avere l’abitudine di sottovalutarsi per trovarsi sempre la “pappa” pronta da parte di chi gli fa tutto, perché i “poveri” incapaci non vogliono faticare ad imparare.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919289" y="620714"/>
            <a:ext cx="8435975" cy="5545137"/>
          </a:xfrm>
          <a:solidFill>
            <a:schemeClr val="bg1"/>
          </a:solidFill>
          <a:ln w="38100">
            <a:solidFill>
              <a:srgbClr val="000000"/>
            </a:solidFill>
            <a:miter lim="800000"/>
            <a:headEnd/>
            <a:tailEnd/>
          </a:ln>
        </p:spPr>
        <p:txBody>
          <a:bodyPr/>
          <a:lstStyle/>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La vittima è il capro espiatorio, colui che è costretto a subire tutte le incomprensioni, le aggressività, o le colpe di un intero gruppo di presunti amici, a volte anche dei familiari, o semplicemente di una sola persona.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Di solito viene scelto un membro del gruppo che rappresenta un problema irrisolto del gruppo stesso o che viene considerato scomodo, pericoloso per la “quiete”.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Il capro espiatorio rompe il silenzio, l’immobilità, la presunta stabilità e sicurezza di un gruppo.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1981201" y="922575"/>
            <a:ext cx="8291513" cy="5012853"/>
          </a:xfrm>
          <a:solidFill>
            <a:schemeClr val="bg1"/>
          </a:solidFill>
          <a:ln w="38100">
            <a:solidFill>
              <a:srgbClr val="000000"/>
            </a:solidFill>
            <a:miter lim="800000"/>
            <a:headEnd/>
            <a:tailEnd/>
          </a:ln>
        </p:spPr>
        <p:txBody>
          <a:bodyPr>
            <a:normAutofit lnSpcReduction="10000"/>
          </a:bodyPr>
          <a:lstStyle/>
          <a:p>
            <a:pPr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Quel malcapitato potrebbe diventare, senza saperlo, lo specchio delle difficoltà altrui non accettate e irrisolte, spesso dei singoli individui del suo gruppo d’appartenenza. </a:t>
            </a:r>
          </a:p>
          <a:p>
            <a:pPr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Meglio allontanarlo, per liberarsi da una possibile presa di coscienza dei propri problemi nascosti. </a:t>
            </a:r>
          </a:p>
          <a:p>
            <a:pPr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Non vi è mai capitato di osservare persone crudelmente allontanate in quanto risvegliavano, spesso senza saperlo, i problemi irrisolti, non accettati, del gruppo di appartenenza? </a:t>
            </a:r>
          </a:p>
          <a:p>
            <a:pPr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A me sì. </a:t>
            </a:r>
          </a:p>
          <a:p>
            <a:pPr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Quelli sono i cosiddetti “capri espiatori”.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2026940" y="365125"/>
            <a:ext cx="8138120" cy="1325563"/>
          </a:xfrm>
          <a:solidFill>
            <a:schemeClr val="bg1"/>
          </a:solidFill>
        </p:spPr>
        <p:txBody>
          <a:bodyPr/>
          <a:lstStyle/>
          <a:p>
            <a:pPr algn="ctr" eaLnBrk="1" hangingPunct="1">
              <a:defRPr/>
            </a:pPr>
            <a:r>
              <a:rPr lang="it-IT" altLang="it-IT" sz="4000" b="1" dirty="0">
                <a:latin typeface="Arial" panose="020B0604020202020204" pitchFamily="34" charset="0"/>
                <a:cs typeface="Arial" panose="020B0604020202020204" pitchFamily="34" charset="0"/>
              </a:rPr>
              <a:t>Il capro espiatorio </a:t>
            </a:r>
            <a:br>
              <a:rPr lang="it-IT" altLang="it-IT" sz="4000" b="1" dirty="0">
                <a:latin typeface="Arial" panose="020B0604020202020204" pitchFamily="34" charset="0"/>
                <a:cs typeface="Arial" panose="020B0604020202020204" pitchFamily="34" charset="0"/>
              </a:rPr>
            </a:br>
            <a:r>
              <a:rPr lang="it-IT" altLang="it-IT" sz="4000" b="1" dirty="0">
                <a:latin typeface="Arial" panose="020B0604020202020204" pitchFamily="34" charset="0"/>
                <a:cs typeface="Arial" panose="020B0604020202020204" pitchFamily="34" charset="0"/>
              </a:rPr>
              <a:t>lasciato solo a morire</a:t>
            </a:r>
          </a:p>
        </p:txBody>
      </p:sp>
      <p:pic>
        <p:nvPicPr>
          <p:cNvPr id="135172" name="Picture 4" descr="003_ capro espiato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632" y="2060575"/>
            <a:ext cx="640873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fade">
                                      <p:cBhvr>
                                        <p:cTn id="7" dur="20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81200" y="277814"/>
            <a:ext cx="8229600" cy="630237"/>
          </a:xfrm>
          <a:solidFill>
            <a:schemeClr val="bg1"/>
          </a:solidFill>
          <a:ln w="38100">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Il capro espiatorio</a:t>
            </a:r>
          </a:p>
        </p:txBody>
      </p:sp>
      <p:sp>
        <p:nvSpPr>
          <p:cNvPr id="46083" name="Rectangle 3"/>
          <p:cNvSpPr>
            <a:spLocks noGrp="1" noChangeArrowheads="1"/>
          </p:cNvSpPr>
          <p:nvPr>
            <p:ph idx="1"/>
          </p:nvPr>
        </p:nvSpPr>
        <p:spPr>
          <a:xfrm>
            <a:off x="1774825" y="1268413"/>
            <a:ext cx="8642350" cy="5256212"/>
          </a:xfrm>
          <a:solidFill>
            <a:schemeClr val="bg1"/>
          </a:solidFill>
          <a:ln w="38100">
            <a:solidFill>
              <a:srgbClr val="000000"/>
            </a:solidFill>
            <a:miter lim="800000"/>
            <a:headEnd/>
            <a:tailEnd/>
          </a:ln>
        </p:spPr>
        <p:txBody>
          <a:bodyPr/>
          <a:lstStyle/>
          <a:p>
            <a:pPr eaLnBrk="1" hangingPunct="1">
              <a:lnSpc>
                <a:spcPct val="150000"/>
              </a:lnSpc>
              <a:buFontTx/>
              <a:buNone/>
              <a:defRPr/>
            </a:pPr>
            <a:r>
              <a:rPr lang="it-IT" altLang="it-IT" sz="2100" dirty="0">
                <a:solidFill>
                  <a:srgbClr val="000000"/>
                </a:solidFill>
                <a:effectLst/>
                <a:latin typeface="Arial" panose="020B0604020202020204" pitchFamily="34" charset="0"/>
                <a:cs typeface="Arial" panose="020B0604020202020204" pitchFamily="34" charset="0"/>
              </a:rPr>
              <a:t>Il capro espiatorio è quell'essere che assume su di sé le colpe della comunità liberandola e purificandola. </a:t>
            </a:r>
          </a:p>
          <a:p>
            <a:pPr eaLnBrk="1" hangingPunct="1">
              <a:lnSpc>
                <a:spcPct val="150000"/>
              </a:lnSpc>
              <a:buFontTx/>
              <a:buNone/>
              <a:defRPr/>
            </a:pPr>
            <a:r>
              <a:rPr lang="it-IT" altLang="it-IT" sz="2100" dirty="0">
                <a:solidFill>
                  <a:srgbClr val="000000"/>
                </a:solidFill>
                <a:effectLst/>
                <a:latin typeface="Arial" panose="020B0604020202020204" pitchFamily="34" charset="0"/>
                <a:cs typeface="Arial" panose="020B0604020202020204" pitchFamily="34" charset="0"/>
              </a:rPr>
              <a:t>Il nome deriva dal capro che, nell'Antico Testamento, durante la festa dell'Espiazione, veniva condotto nel deserto e ivi </a:t>
            </a:r>
            <a:r>
              <a:rPr lang="it-IT" altLang="it-IT" sz="2100" b="1" dirty="0">
                <a:solidFill>
                  <a:srgbClr val="000000"/>
                </a:solidFill>
                <a:effectLst/>
                <a:latin typeface="Arial" panose="020B0604020202020204" pitchFamily="34" charset="0"/>
                <a:cs typeface="Arial" panose="020B0604020202020204" pitchFamily="34" charset="0"/>
              </a:rPr>
              <a:t>abbandonato</a:t>
            </a:r>
            <a:r>
              <a:rPr lang="it-IT" altLang="it-IT" sz="2100" dirty="0">
                <a:solidFill>
                  <a:srgbClr val="000000"/>
                </a:solidFill>
                <a:effectLst/>
                <a:latin typeface="Arial" panose="020B0604020202020204" pitchFamily="34" charset="0"/>
                <a:cs typeface="Arial" panose="020B0604020202020204" pitchFamily="34" charset="0"/>
              </a:rPr>
              <a:t>.</a:t>
            </a:r>
          </a:p>
          <a:p>
            <a:pPr eaLnBrk="1" hangingPunct="1">
              <a:lnSpc>
                <a:spcPct val="150000"/>
              </a:lnSpc>
              <a:buFontTx/>
              <a:buNone/>
              <a:defRPr/>
            </a:pPr>
            <a:r>
              <a:rPr lang="it-IT" altLang="it-IT" sz="2100" dirty="0">
                <a:solidFill>
                  <a:srgbClr val="000000"/>
                </a:solidFill>
                <a:effectLst/>
                <a:latin typeface="Arial" panose="020B0604020202020204" pitchFamily="34" charset="0"/>
                <a:cs typeface="Arial" panose="020B0604020202020204" pitchFamily="34" charset="0"/>
              </a:rPr>
              <a:t>Il “capro” espiatorio è quindi una persona in difficoltà, maltrattata e spesso abbandonata dal gruppo di appartenenza, allontanata. Se si chiede ragione di tale allontanamento, le risposte sono totalmente prive di comprensione umana verso quella persona. </a:t>
            </a:r>
          </a:p>
          <a:p>
            <a:pPr eaLnBrk="1" hangingPunct="1">
              <a:lnSpc>
                <a:spcPct val="150000"/>
              </a:lnSpc>
              <a:buFontTx/>
              <a:buNone/>
              <a:defRPr/>
            </a:pPr>
            <a:r>
              <a:rPr lang="it-IT" altLang="it-IT" sz="2100" dirty="0">
                <a:solidFill>
                  <a:srgbClr val="000000"/>
                </a:solidFill>
                <a:effectLst/>
                <a:latin typeface="Arial" panose="020B0604020202020204" pitchFamily="34" charset="0"/>
                <a:cs typeface="Arial" panose="020B0604020202020204" pitchFamily="34" charset="0"/>
              </a:rPr>
              <a:t>Non vi è alcun sentimento di pietà verso quella persona in difficoltà.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Scale>
                                      <p:cBhvr>
                                        <p:cTn id="7" dur="1000" decel="50000" fill="hold">
                                          <p:stCondLst>
                                            <p:cond delay="0"/>
                                          </p:stCondLst>
                                        </p:cTn>
                                        <p:tgtEl>
                                          <p:spTgt spid="460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083">
                                            <p:txEl>
                                              <p:pRg st="0" end="0"/>
                                            </p:txEl>
                                          </p:spTgt>
                                        </p:tgtEl>
                                        <p:attrNameLst>
                                          <p:attrName>ppt_x</p:attrName>
                                          <p:attrName>ppt_y</p:attrName>
                                        </p:attrNameLst>
                                      </p:cBhvr>
                                    </p:animMotion>
                                    <p:animEffect transition="in" filter="fade">
                                      <p:cBhvr>
                                        <p:cTn id="9" dur="1000"/>
                                        <p:tgtEl>
                                          <p:spTgt spid="4608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Scale>
                                      <p:cBhvr>
                                        <p:cTn id="12" dur="1000" decel="50000" fill="hold">
                                          <p:stCondLst>
                                            <p:cond delay="0"/>
                                          </p:stCondLst>
                                        </p:cTn>
                                        <p:tgtEl>
                                          <p:spTgt spid="460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083">
                                            <p:txEl>
                                              <p:pRg st="1" end="1"/>
                                            </p:txEl>
                                          </p:spTgt>
                                        </p:tgtEl>
                                        <p:attrNameLst>
                                          <p:attrName>ppt_x</p:attrName>
                                          <p:attrName>ppt_y</p:attrName>
                                        </p:attrNameLst>
                                      </p:cBhvr>
                                    </p:animMotion>
                                    <p:animEffect transition="in" filter="fade">
                                      <p:cBhvr>
                                        <p:cTn id="14" dur="1000"/>
                                        <p:tgtEl>
                                          <p:spTgt spid="4608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Scale>
                                      <p:cBhvr>
                                        <p:cTn id="19" dur="1000" decel="50000" fill="hold">
                                          <p:stCondLst>
                                            <p:cond delay="0"/>
                                          </p:stCondLst>
                                        </p:cTn>
                                        <p:tgtEl>
                                          <p:spTgt spid="460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6083">
                                            <p:txEl>
                                              <p:pRg st="2" end="2"/>
                                            </p:txEl>
                                          </p:spTgt>
                                        </p:tgtEl>
                                        <p:attrNameLst>
                                          <p:attrName>ppt_x</p:attrName>
                                          <p:attrName>ppt_y</p:attrName>
                                        </p:attrNameLst>
                                      </p:cBhvr>
                                    </p:animMotion>
                                    <p:animEffect transition="in" filter="fade">
                                      <p:cBhvr>
                                        <p:cTn id="21" dur="1000"/>
                                        <p:tgtEl>
                                          <p:spTgt spid="46083">
                                            <p:txEl>
                                              <p:pRg st="2" end="2"/>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46083">
                                            <p:txEl>
                                              <p:pRg st="3" end="3"/>
                                            </p:txEl>
                                          </p:spTgt>
                                        </p:tgtEl>
                                        <p:attrNameLst>
                                          <p:attrName>style.visibility</p:attrName>
                                        </p:attrNameLst>
                                      </p:cBhvr>
                                      <p:to>
                                        <p:strVal val="visible"/>
                                      </p:to>
                                    </p:set>
                                    <p:animScale>
                                      <p:cBhvr>
                                        <p:cTn id="24" dur="1000" decel="50000" fill="hold">
                                          <p:stCondLst>
                                            <p:cond delay="0"/>
                                          </p:stCondLst>
                                        </p:cTn>
                                        <p:tgtEl>
                                          <p:spTgt spid="460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6083">
                                            <p:txEl>
                                              <p:pRg st="3" end="3"/>
                                            </p:txEl>
                                          </p:spTgt>
                                        </p:tgtEl>
                                        <p:attrNameLst>
                                          <p:attrName>ppt_x</p:attrName>
                                          <p:attrName>ppt_y</p:attrName>
                                        </p:attrNameLst>
                                      </p:cBhvr>
                                    </p:animMotion>
                                    <p:animEffect transition="in" filter="fade">
                                      <p:cBhvr>
                                        <p:cTn id="26" dur="1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838200" y="365125"/>
            <a:ext cx="10515600" cy="1325563"/>
          </a:xfrm>
          <a:solidFill>
            <a:schemeClr val="bg1"/>
          </a:solidFill>
        </p:spPr>
        <p:txBody>
          <a:bodyPr/>
          <a:lstStyle/>
          <a:p>
            <a:pPr algn="ctr" eaLnBrk="1" hangingPunct="1">
              <a:defRPr/>
            </a:pPr>
            <a:r>
              <a:rPr lang="it-IT" altLang="it-IT" sz="40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rPr>
              <a:t>Il capro espiatorio (liberatorio)</a:t>
            </a:r>
          </a:p>
        </p:txBody>
      </p:sp>
      <p:pic>
        <p:nvPicPr>
          <p:cNvPr id="136196" name="Picture 4" descr="1134309_8abd73aeb0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2420939"/>
            <a:ext cx="56165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fade">
                                      <p:cBhvr>
                                        <p:cTn id="7" dur="2000"/>
                                        <p:tgtEl>
                                          <p:spTgt spid="136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194"/>
                                        </p:tgtEl>
                                        <p:attrNameLst>
                                          <p:attrName>style.visibility</p:attrName>
                                        </p:attrNameLst>
                                      </p:cBhvr>
                                      <p:to>
                                        <p:strVal val="visible"/>
                                      </p:to>
                                    </p:set>
                                    <p:animEffect transition="in" filter="wipe(left)">
                                      <p:cBhvr>
                                        <p:cTn id="12" dur="10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1981200" y="404813"/>
            <a:ext cx="8218488" cy="4679950"/>
          </a:xfrm>
          <a:solidFill>
            <a:schemeClr val="bg1"/>
          </a:solidFill>
          <a:ln w="28575">
            <a:solidFill>
              <a:srgbClr val="000000"/>
            </a:solidFill>
            <a:miter lim="800000"/>
            <a:headEnd/>
            <a:tailEnd/>
          </a:ln>
        </p:spPr>
        <p:txBody>
          <a:bodyPr/>
          <a:lstStyle/>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Il capro espiatorio, qualunque azione compia, è sempre mal giudicato e proprio per questo viene allontanato.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Come in quasi tutte le situazioni sociali, di gruppo, di compagnie di amici, anche nelle parrocchie esistono i capri espiatori: sono quelle persone temute per iniziative non condivise dalla mentalità della gente o dal parroco, e che proprio per questo vengono ignorate o allontanate.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1774825" y="144464"/>
            <a:ext cx="8642350" cy="6524625"/>
          </a:xfrm>
          <a:solidFill>
            <a:schemeClr val="bg1"/>
          </a:solidFill>
          <a:ln w="57150">
            <a:solidFill>
              <a:srgbClr val="000000"/>
            </a:solidFill>
            <a:miter lim="800000"/>
            <a:headEnd/>
            <a:tailEnd/>
          </a:ln>
        </p:spPr>
        <p:txBody>
          <a:bodyPr>
            <a:normAutofit lnSpcReduction="10000"/>
          </a:bodyPr>
          <a:lstStyle/>
          <a:p>
            <a:pPr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Ricordate il ruolo del parroco di campagna, Don Primo </a:t>
            </a:r>
            <a:r>
              <a:rPr lang="it-IT" altLang="it-IT" sz="1800" dirty="0" err="1">
                <a:solidFill>
                  <a:srgbClr val="000000"/>
                </a:solidFill>
                <a:effectLst/>
                <a:latin typeface="Arial" panose="020B0604020202020204" pitchFamily="34" charset="0"/>
                <a:cs typeface="Arial" panose="020B0604020202020204" pitchFamily="34" charset="0"/>
              </a:rPr>
              <a:t>Mazzolari</a:t>
            </a:r>
            <a:r>
              <a:rPr lang="it-IT" altLang="it-IT" sz="1800" dirty="0">
                <a:solidFill>
                  <a:srgbClr val="000000"/>
                </a:solidFill>
                <a:effectLst/>
                <a:latin typeface="Arial" panose="020B0604020202020204" pitchFamily="34" charset="0"/>
                <a:cs typeface="Arial" panose="020B0604020202020204" pitchFamily="34" charset="0"/>
              </a:rPr>
              <a:t>, della parrocchia di Bozzolo (Mantova), che tanto scandalo provocò con le sue idee innovative? </a:t>
            </a:r>
          </a:p>
          <a:p>
            <a:pPr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Fu preso di mira dal Sant’Uffizio per le sue posizioni innovative in campo pastorale e di difesa dei poveri. </a:t>
            </a:r>
          </a:p>
          <a:p>
            <a:pPr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Fu forse il primo ad avere il coraggio di dialogare con gli operai comunisti nel periodo particolarmente caldo delle manifestazioni antifasciste. Alcuni temevano che quel prete fosse comunista. </a:t>
            </a:r>
          </a:p>
          <a:p>
            <a:pPr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Fu così? Papa Giovanni XXIII lo definì “tromba dello Spirito Santo della Val Padana”. </a:t>
            </a:r>
          </a:p>
          <a:p>
            <a:pPr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Don </a:t>
            </a:r>
            <a:r>
              <a:rPr lang="it-IT" altLang="it-IT" sz="1800" dirty="0" err="1">
                <a:solidFill>
                  <a:srgbClr val="000000"/>
                </a:solidFill>
                <a:effectLst/>
                <a:latin typeface="Arial" panose="020B0604020202020204" pitchFamily="34" charset="0"/>
                <a:cs typeface="Arial" panose="020B0604020202020204" pitchFamily="34" charset="0"/>
              </a:rPr>
              <a:t>Mazzolari</a:t>
            </a:r>
            <a:r>
              <a:rPr lang="it-IT" altLang="it-IT" sz="1800" dirty="0">
                <a:solidFill>
                  <a:srgbClr val="000000"/>
                </a:solidFill>
                <a:effectLst/>
                <a:latin typeface="Arial" panose="020B0604020202020204" pitchFamily="34" charset="0"/>
                <a:cs typeface="Arial" panose="020B0604020202020204" pitchFamily="34" charset="0"/>
              </a:rPr>
              <a:t> ha anticipato il Concilio Vaticano II come un vero profeta, ma fu spesso </a:t>
            </a:r>
            <a:r>
              <a:rPr lang="it-IT" altLang="it-IT" sz="1800" dirty="0" err="1">
                <a:solidFill>
                  <a:srgbClr val="000000"/>
                </a:solidFill>
                <a:effectLst/>
                <a:latin typeface="Arial" panose="020B0604020202020204" pitchFamily="34" charset="0"/>
                <a:cs typeface="Arial" panose="020B0604020202020204" pitchFamily="34" charset="0"/>
              </a:rPr>
              <a:t>malcompreso</a:t>
            </a:r>
            <a:r>
              <a:rPr lang="it-IT" altLang="it-IT" sz="1800" dirty="0">
                <a:solidFill>
                  <a:srgbClr val="000000"/>
                </a:solidFill>
                <a:effectLst/>
                <a:latin typeface="Arial" panose="020B0604020202020204" pitchFamily="34" charset="0"/>
                <a:cs typeface="Arial" panose="020B0604020202020204" pitchFamily="34" charset="0"/>
              </a:rPr>
              <a:t>, umiliato, allontanato, perseguitato brutalmente e senza pietà dalla stessa gerarchia della Chiesa Cattolica terrena. Divenne un “capro espiatorio”. </a:t>
            </a:r>
          </a:p>
          <a:p>
            <a:pPr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Oggi il suo linguaggio aperto al dialogo con le persone “scomode” è entrato nella mentalità di numerosi parroci, ma non di tutti!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981201" y="188913"/>
            <a:ext cx="8507413" cy="6335712"/>
          </a:xfrm>
          <a:solidFill>
            <a:schemeClr val="bg1"/>
          </a:solidFill>
          <a:ln w="57150">
            <a:solidFill>
              <a:srgbClr val="000000"/>
            </a:solidFill>
            <a:miter lim="800000"/>
            <a:headEnd/>
            <a:tailEnd/>
          </a:ln>
        </p:spPr>
        <p:txBody>
          <a:bodyPr/>
          <a:lstStyle/>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Anche nella religione cristiana, Gesù di Nazareth è considerato il capro (“agnello”) espiatorio dei peccati di ogni uomo: fu abbandonato, maltrattato atrocemente, condannato alla pena di morte senza pietà e comprensione! </a:t>
            </a:r>
          </a:p>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Dopo duemila anni parlano ancora di lui milioni di persone. </a:t>
            </a:r>
          </a:p>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Anche alcuni presunti omosessuali potrebbero essere veri e propri capri espiatori per molti presunti eterosessuali. </a:t>
            </a:r>
          </a:p>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Ho potuto osservare che purtroppo, tali situazioni, si verificano spesso anche negli ambienti parrocchiali. Come evitarle? Il dibattito è aperto.</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188914"/>
            <a:ext cx="8229600" cy="854075"/>
          </a:xfrm>
          <a:solidFill>
            <a:schemeClr val="bg1"/>
          </a:solidFill>
          <a:ln w="57150">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Caratteristiche del</a:t>
            </a:r>
            <a:r>
              <a:rPr lang="it-IT" altLang="it-IT" sz="3600" b="1" dirty="0">
                <a:solidFill>
                  <a:schemeClr val="tx1"/>
                </a:solidFill>
                <a:effectLst/>
                <a:latin typeface="Arial" panose="020B0604020202020204" pitchFamily="34" charset="0"/>
                <a:cs typeface="Arial" panose="020B0604020202020204" pitchFamily="34" charset="0"/>
              </a:rPr>
              <a:t> </a:t>
            </a:r>
            <a:r>
              <a:rPr lang="it-IT" altLang="it-IT" sz="3600" b="1" dirty="0">
                <a:solidFill>
                  <a:srgbClr val="000000"/>
                </a:solidFill>
                <a:effectLst/>
                <a:latin typeface="Arial" panose="020B0604020202020204" pitchFamily="34" charset="0"/>
                <a:cs typeface="Arial" panose="020B0604020202020204" pitchFamily="34" charset="0"/>
              </a:rPr>
              <a:t>vittimismo</a:t>
            </a:r>
            <a:endParaRPr lang="it-IT" altLang="it-IT" sz="3600" dirty="0">
              <a:solidFill>
                <a:srgbClr val="000000"/>
              </a:solidFill>
              <a:effectLst/>
              <a:latin typeface="Arial" panose="020B0604020202020204" pitchFamily="34" charset="0"/>
              <a:cs typeface="Arial" panose="020B0604020202020204" pitchFamily="34" charset="0"/>
            </a:endParaRPr>
          </a:p>
        </p:txBody>
      </p:sp>
      <p:sp>
        <p:nvSpPr>
          <p:cNvPr id="48131" name="Rectangle 3"/>
          <p:cNvSpPr>
            <a:spLocks noGrp="1" noChangeArrowheads="1"/>
          </p:cNvSpPr>
          <p:nvPr>
            <p:ph idx="1"/>
          </p:nvPr>
        </p:nvSpPr>
        <p:spPr>
          <a:xfrm>
            <a:off x="1847850" y="1196975"/>
            <a:ext cx="8496300" cy="5545138"/>
          </a:xfrm>
          <a:solidFill>
            <a:schemeClr val="bg1"/>
          </a:solidFill>
          <a:ln w="38100">
            <a:solidFill>
              <a:srgbClr val="000000"/>
            </a:solidFill>
            <a:miter lim="800000"/>
            <a:headEnd/>
            <a:tailEnd/>
          </a:ln>
        </p:spPr>
        <p:txBody>
          <a:bodyPr/>
          <a:lstStyle/>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Il vittimismo è la reazione di colui che cerca un po’ di conforto, ama essere cullato (le “coccole” affettuose), è alla ricerca di un po’ di sentimento umano nei suoi confronti. Evidentemente gli manca! Non per questo deve essere umiliato, trattato con indifferenza o con atteggiamento grave, sostenuto e altezzoso, come spesso succede in certe realtà sociali.</a:t>
            </a:r>
          </a:p>
          <a:p>
            <a:pPr eaLnBrk="1" hangingPunct="1">
              <a:lnSpc>
                <a:spcPct val="125000"/>
              </a:lnSpc>
              <a:buNone/>
              <a:defRPr/>
            </a:pPr>
            <a:r>
              <a:rPr lang="it-IT" altLang="it-IT" sz="2400" dirty="0">
                <a:solidFill>
                  <a:srgbClr val="000000"/>
                </a:solidFill>
                <a:effectLst/>
                <a:latin typeface="Arial" panose="020B0604020202020204" pitchFamily="34" charset="0"/>
                <a:cs typeface="Arial" panose="020B0604020202020204" pitchFamily="34" charset="0"/>
              </a:rPr>
              <a:t>Siamo sinceri: chi almeno una volta nella vita, in situazioni drammatiche, non ha desiderato la vicinanza di persone care, di essere un po’ “cullato” o confortato? Se non è avvenuto così, l’orgoglio deve essere stato tanto!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Scale>
                                      <p:cBhvr>
                                        <p:cTn id="7" dur="1000" decel="50000" fill="hold">
                                          <p:stCondLst>
                                            <p:cond delay="0"/>
                                          </p:stCondLst>
                                        </p:cTn>
                                        <p:tgtEl>
                                          <p:spTgt spid="481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131">
                                            <p:txEl>
                                              <p:pRg st="0" end="0"/>
                                            </p:txEl>
                                          </p:spTgt>
                                        </p:tgtEl>
                                        <p:attrNameLst>
                                          <p:attrName>ppt_x</p:attrName>
                                          <p:attrName>ppt_y</p:attrName>
                                        </p:attrNameLst>
                                      </p:cBhvr>
                                    </p:animMotion>
                                    <p:animEffect transition="in" filter="fade">
                                      <p:cBhvr>
                                        <p:cTn id="9" dur="1000"/>
                                        <p:tgtEl>
                                          <p:spTgt spid="481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Scale>
                                      <p:cBhvr>
                                        <p:cTn id="14" dur="1000" decel="50000" fill="hold">
                                          <p:stCondLst>
                                            <p:cond delay="0"/>
                                          </p:stCondLst>
                                        </p:cTn>
                                        <p:tgtEl>
                                          <p:spTgt spid="481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8131">
                                            <p:txEl>
                                              <p:pRg st="1" end="1"/>
                                            </p:txEl>
                                          </p:spTgt>
                                        </p:tgtEl>
                                        <p:attrNameLst>
                                          <p:attrName>ppt_x</p:attrName>
                                          <p:attrName>ppt_y</p:attrName>
                                        </p:attrNameLst>
                                      </p:cBhvr>
                                    </p:animMotion>
                                    <p:animEffect transition="in" filter="fade">
                                      <p:cBhvr>
                                        <p:cTn id="16" dur="10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endParaRPr lang="it-IT" altLang="it-IT" smtClean="0"/>
          </a:p>
        </p:txBody>
      </p:sp>
      <p:sp>
        <p:nvSpPr>
          <p:cNvPr id="137219" name="Rectangle 3"/>
          <p:cNvSpPr>
            <a:spLocks noGrp="1" noChangeArrowheads="1"/>
          </p:cNvSpPr>
          <p:nvPr>
            <p:ph idx="1"/>
          </p:nvPr>
        </p:nvSpPr>
        <p:spPr/>
        <p:txBody>
          <a:bodyPr/>
          <a:lstStyle/>
          <a:p>
            <a:pPr eaLnBrk="1" hangingPunct="1">
              <a:defRPr/>
            </a:pPr>
            <a:endParaRPr lang="it-IT" altLang="it-IT" smtClean="0"/>
          </a:p>
        </p:txBody>
      </p:sp>
      <p:pic>
        <p:nvPicPr>
          <p:cNvPr id="137220" name="Picture 4" descr="7w60rr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4014" y="0"/>
            <a:ext cx="6403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p:cTn id="7" dur="5000" fill="hold"/>
                                        <p:tgtEl>
                                          <p:spTgt spid="137220"/>
                                        </p:tgtEl>
                                        <p:attrNameLst>
                                          <p:attrName>ppt_w</p:attrName>
                                        </p:attrNameLst>
                                      </p:cBhvr>
                                      <p:tavLst>
                                        <p:tav tm="0" fmla="#ppt_w*sin(2.5*pi*$)">
                                          <p:val>
                                            <p:fltVal val="0"/>
                                          </p:val>
                                        </p:tav>
                                        <p:tav tm="100000">
                                          <p:val>
                                            <p:fltVal val="1"/>
                                          </p:val>
                                        </p:tav>
                                      </p:tavLst>
                                    </p:anim>
                                    <p:anim calcmode="lin" valueType="num">
                                      <p:cBhvr>
                                        <p:cTn id="8" dur="5000" fill="hold"/>
                                        <p:tgtEl>
                                          <p:spTgt spid="137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libro pap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1773239"/>
            <a:ext cx="35210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descr="boy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981076"/>
            <a:ext cx="38814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7" descr="HaiLaPappaDappertut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6" y="1268413"/>
            <a:ext cx="5040313" cy="4767262"/>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fade">
                                      <p:cBhvr>
                                        <p:cTn id="7" dur="2000"/>
                                        <p:tgtEl>
                                          <p:spTgt spid="122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5"/>
                                        </p:tgtEl>
                                        <p:attrNameLst>
                                          <p:attrName>style.visibility</p:attrName>
                                        </p:attrNameLst>
                                      </p:cBhvr>
                                      <p:to>
                                        <p:strVal val="visible"/>
                                      </p:to>
                                    </p:set>
                                    <p:animEffect transition="in" filter="fade">
                                      <p:cBhvr>
                                        <p:cTn id="12" dur="2000"/>
                                        <p:tgtEl>
                                          <p:spTgt spid="1228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22887"/>
                                        </p:tgtEl>
                                        <p:attrNameLst>
                                          <p:attrName>style.visibility</p:attrName>
                                        </p:attrNameLst>
                                      </p:cBhvr>
                                      <p:to>
                                        <p:strVal val="visible"/>
                                      </p:to>
                                    </p:set>
                                    <p:animScale>
                                      <p:cBhvr>
                                        <p:cTn id="17" dur="1000" decel="50000" fill="hold">
                                          <p:stCondLst>
                                            <p:cond delay="0"/>
                                          </p:stCondLst>
                                        </p:cTn>
                                        <p:tgtEl>
                                          <p:spTgt spid="1228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2887"/>
                                        </p:tgtEl>
                                        <p:attrNameLst>
                                          <p:attrName>ppt_x</p:attrName>
                                          <p:attrName>ppt_y</p:attrName>
                                        </p:attrNameLst>
                                      </p:cBhvr>
                                    </p:animMotion>
                                    <p:animEffect transition="in" filter="fade">
                                      <p:cBhvr>
                                        <p:cTn id="19" dur="10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1847850" y="260350"/>
            <a:ext cx="8496300" cy="5544914"/>
          </a:xfrm>
          <a:solidFill>
            <a:schemeClr val="bg1"/>
          </a:solidFill>
          <a:ln w="38100">
            <a:solidFill>
              <a:srgbClr val="000000"/>
            </a:solidFill>
            <a:miter lim="800000"/>
            <a:headEnd/>
            <a:tailEnd/>
          </a:ln>
        </p:spPr>
        <p:txBody>
          <a:bodyPr/>
          <a:lstStyle/>
          <a:p>
            <a:pPr eaLnBrk="1" hangingPunct="1">
              <a:lnSpc>
                <a:spcPct val="150000"/>
              </a:lnSpc>
              <a:buFontTx/>
              <a:buNone/>
              <a:defRPr/>
            </a:pPr>
            <a:r>
              <a:rPr lang="it-IT" altLang="it-IT" sz="2600" dirty="0">
                <a:solidFill>
                  <a:srgbClr val="000000"/>
                </a:solidFill>
                <a:effectLst>
                  <a:outerShdw blurRad="38100" dist="38100" dir="2700000" algn="tl">
                    <a:srgbClr val="C0C0C0"/>
                  </a:outerShdw>
                </a:effectLst>
                <a:latin typeface="Comic Sans MS" panose="030F0702030302020204" pitchFamily="66" charset="0"/>
              </a:rPr>
              <a:t> </a:t>
            </a:r>
            <a:r>
              <a:rPr lang="it-IT" altLang="it-IT" sz="2400" dirty="0">
                <a:solidFill>
                  <a:srgbClr val="000000"/>
                </a:solidFill>
                <a:effectLst/>
                <a:latin typeface="Arial" panose="020B0604020202020204" pitchFamily="34" charset="0"/>
                <a:cs typeface="Arial" panose="020B0604020202020204" pitchFamily="34" charset="0"/>
              </a:rPr>
              <a:t>Il brutto è che le persone che si sentono meglio dopo un periodo difficile, spesso non hanno alcuna voglia di ascoltare le difficoltà altrui e preferiscono volentieri fingere di non vedere, dimenticare, allontanare nei più svariati modi, dai più brutali e crudeli ai più raffinati e diplomatici. </a:t>
            </a:r>
          </a:p>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In realtà le persone “vittimiste”, che si percuotono continuamente il petto per le loro disgrazie, stanno molto male: soffrono di incomprensione, di mancanza d’amore. </a:t>
            </a:r>
          </a:p>
          <a:p>
            <a:pPr eaLnBrk="1" hangingPunct="1">
              <a:lnSpc>
                <a:spcPct val="150000"/>
              </a:lnSpc>
              <a:buFontTx/>
              <a:buNone/>
              <a:defRPr/>
            </a:pPr>
            <a:r>
              <a:rPr lang="it-IT" altLang="it-IT" sz="2400" dirty="0">
                <a:solidFill>
                  <a:srgbClr val="000000"/>
                </a:solidFill>
                <a:effectLst/>
                <a:latin typeface="Arial" panose="020B0604020202020204" pitchFamily="34" charset="0"/>
                <a:cs typeface="Arial" panose="020B0604020202020204" pitchFamily="34" charset="0"/>
              </a:rPr>
              <a:t> Vogliono essere amate e non ci riescono.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idx="1"/>
          </p:nvPr>
        </p:nvSpPr>
        <p:spPr>
          <a:xfrm>
            <a:off x="1847850" y="1448631"/>
            <a:ext cx="8496300" cy="3960738"/>
          </a:xfrm>
          <a:solidFill>
            <a:schemeClr val="bg1"/>
          </a:solidFill>
          <a:ln w="38100">
            <a:solidFill>
              <a:srgbClr val="000000"/>
            </a:solidFill>
            <a:miter lim="800000"/>
            <a:headEnd/>
            <a:tailEnd/>
          </a:ln>
        </p:spPr>
        <p:txBody>
          <a:bodyPr/>
          <a:lstStyle/>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In queste situazioni possono arrivare alla disperazione, alla depressione e nei casi più disperati anche al suicidio.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E’ insopportabile arrivare a perdere ogni speranza, quando si arriva al vuoto, allo sconforto, alla depressione, alla mancanza di voglia di vivere. </a:t>
            </a:r>
          </a:p>
          <a:p>
            <a:pPr eaLnBrk="1" hangingPunct="1">
              <a:lnSpc>
                <a:spcPct val="150000"/>
              </a:lnSpc>
              <a:buNone/>
              <a:defRPr/>
            </a:pPr>
            <a:r>
              <a:rPr lang="it-IT" altLang="it-IT" sz="2400" dirty="0">
                <a:solidFill>
                  <a:srgbClr val="000000"/>
                </a:solidFill>
                <a:effectLst/>
                <a:latin typeface="Arial" panose="020B0604020202020204" pitchFamily="34" charset="0"/>
                <a:cs typeface="Arial" panose="020B0604020202020204" pitchFamily="34" charset="0"/>
              </a:rPr>
              <a:t> In tali situazioni sembra che ci sia ben poco da fare.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188640"/>
            <a:ext cx="8229600" cy="649288"/>
          </a:xfrm>
          <a:solidFill>
            <a:schemeClr val="bg1"/>
          </a:solidFill>
          <a:ln w="28575">
            <a:solidFill>
              <a:srgbClr val="000000"/>
            </a:solidFill>
            <a:miter lim="800000"/>
            <a:headEnd/>
            <a:tailEnd/>
          </a:ln>
        </p:spPr>
        <p:txBody>
          <a:bodyPr/>
          <a:lstStyle/>
          <a:p>
            <a:pPr algn="ctr" eaLnBrk="1" hangingPunct="1">
              <a:defRPr/>
            </a:pPr>
            <a:r>
              <a:rPr lang="it-IT" altLang="it-IT" sz="2800" b="1" dirty="0">
                <a:solidFill>
                  <a:srgbClr val="000000"/>
                </a:solidFill>
                <a:effectLst/>
                <a:latin typeface="Arial" panose="020B0604020202020204" pitchFamily="34" charset="0"/>
                <a:cs typeface="Arial" panose="020B0604020202020204" pitchFamily="34" charset="0"/>
              </a:rPr>
              <a:t>Come trattare i vittimisti</a:t>
            </a:r>
          </a:p>
        </p:txBody>
      </p:sp>
      <p:sp>
        <p:nvSpPr>
          <p:cNvPr id="50179" name="Rectangle 3"/>
          <p:cNvSpPr>
            <a:spLocks noGrp="1" noChangeArrowheads="1"/>
          </p:cNvSpPr>
          <p:nvPr>
            <p:ph idx="1"/>
          </p:nvPr>
        </p:nvSpPr>
        <p:spPr>
          <a:xfrm>
            <a:off x="1703389" y="1123950"/>
            <a:ext cx="8713787" cy="5545138"/>
          </a:xfrm>
          <a:solidFill>
            <a:schemeClr val="bg1"/>
          </a:solidFill>
          <a:ln w="38100">
            <a:solidFill>
              <a:srgbClr val="000000"/>
            </a:solidFill>
            <a:miter lim="800000"/>
            <a:headEnd/>
            <a:tailEnd/>
          </a:ln>
        </p:spPr>
        <p:txBody>
          <a:bodyPr/>
          <a:lstStyle/>
          <a:p>
            <a:pPr marL="571500" indent="-571500" eaLnBrk="1" hangingPunct="1">
              <a:lnSpc>
                <a:spcPct val="130000"/>
              </a:lnSpc>
              <a:buNone/>
              <a:defRPr/>
            </a:pPr>
            <a:r>
              <a:rPr lang="it-IT" altLang="it-IT" sz="2000" dirty="0">
                <a:solidFill>
                  <a:srgbClr val="000000"/>
                </a:solidFill>
                <a:effectLst/>
                <a:latin typeface="Arial" panose="020B0604020202020204" pitchFamily="34" charset="0"/>
                <a:cs typeface="Arial" panose="020B0604020202020204" pitchFamily="34" charset="0"/>
              </a:rPr>
              <a:t>Che fare? </a:t>
            </a:r>
          </a:p>
          <a:p>
            <a:pPr marL="571500" indent="-571500" eaLnBrk="1" hangingPunct="1">
              <a:lnSpc>
                <a:spcPct val="130000"/>
              </a:lnSpc>
              <a:buNone/>
              <a:defRPr/>
            </a:pPr>
            <a:r>
              <a:rPr lang="it-IT" altLang="it-IT" sz="2000" dirty="0">
                <a:solidFill>
                  <a:srgbClr val="000000"/>
                </a:solidFill>
                <a:effectLst/>
                <a:latin typeface="Arial" panose="020B0604020202020204" pitchFamily="34" charset="0"/>
                <a:cs typeface="Arial" panose="020B0604020202020204" pitchFamily="34" charset="0"/>
              </a:rPr>
              <a:t>Sicuramente, quando ci troviamo davanti a persone che si comportano come “vittime”, </a:t>
            </a:r>
            <a:r>
              <a:rPr lang="it-IT" altLang="it-IT" sz="2000" u="sng" dirty="0">
                <a:solidFill>
                  <a:srgbClr val="000000"/>
                </a:solidFill>
                <a:effectLst/>
                <a:latin typeface="Arial" panose="020B0604020202020204" pitchFamily="34" charset="0"/>
                <a:cs typeface="Arial" panose="020B0604020202020204" pitchFamily="34" charset="0"/>
              </a:rPr>
              <a:t>allontanandole o ripudiandole non le aiutiamo</a:t>
            </a:r>
            <a:r>
              <a:rPr lang="it-IT" altLang="it-IT" sz="2000" dirty="0">
                <a:solidFill>
                  <a:srgbClr val="000000"/>
                </a:solidFill>
                <a:effectLst/>
                <a:latin typeface="Arial" panose="020B0604020202020204" pitchFamily="34" charset="0"/>
                <a:cs typeface="Arial" panose="020B0604020202020204" pitchFamily="34" charset="0"/>
              </a:rPr>
              <a:t>! Dovrebbe essere evidente a tutti, ma non sempre è così! Di certo le aiutiamo maggiormente avvicinandole e dando loro ragione delle loro “disgrazie”. </a:t>
            </a:r>
          </a:p>
          <a:p>
            <a:pPr marL="571500" indent="-571500" eaLnBrk="1" hangingPunct="1">
              <a:lnSpc>
                <a:spcPct val="130000"/>
              </a:lnSpc>
              <a:buNone/>
              <a:defRPr/>
            </a:pPr>
            <a:r>
              <a:rPr lang="it-IT" altLang="it-IT" sz="2000" dirty="0">
                <a:solidFill>
                  <a:srgbClr val="000000"/>
                </a:solidFill>
                <a:effectLst/>
                <a:latin typeface="Arial" panose="020B0604020202020204" pitchFamily="34" charset="0"/>
                <a:cs typeface="Arial" panose="020B0604020202020204" pitchFamily="34" charset="0"/>
              </a:rPr>
              <a:t>Potrà sembrare strano, ma affermando che hanno ragione di lamentarsi, smettono subito di porsi nell’atteggiamento di chi vuol farsi coccolare. </a:t>
            </a:r>
          </a:p>
          <a:p>
            <a:pPr marL="571500" indent="-571500" eaLnBrk="1" hangingPunct="1">
              <a:lnSpc>
                <a:spcPct val="130000"/>
              </a:lnSpc>
              <a:buNone/>
              <a:defRPr/>
            </a:pPr>
            <a:r>
              <a:rPr lang="it-IT" altLang="it-IT" sz="2000" dirty="0">
                <a:solidFill>
                  <a:srgbClr val="000000"/>
                </a:solidFill>
                <a:effectLst/>
                <a:latin typeface="Arial" panose="020B0604020202020204" pitchFamily="34" charset="0"/>
                <a:cs typeface="Arial" panose="020B0604020202020204" pitchFamily="34" charset="0"/>
              </a:rPr>
              <a:t>Avete mai conosciuto una persona a cui piaccia sentirsi trattare spesso come un povero disgraziato, uno sfortunato che non ha altro da fare che percuotersi il petto? </a:t>
            </a:r>
          </a:p>
          <a:p>
            <a:pPr marL="571500" indent="-571500" eaLnBrk="1" hangingPunct="1">
              <a:lnSpc>
                <a:spcPct val="130000"/>
              </a:lnSpc>
              <a:buNone/>
              <a:defRPr/>
            </a:pPr>
            <a:r>
              <a:rPr lang="it-IT" altLang="it-IT" sz="2000" dirty="0">
                <a:solidFill>
                  <a:srgbClr val="000000"/>
                </a:solidFill>
                <a:effectLst/>
                <a:latin typeface="Arial" panose="020B0604020202020204" pitchFamily="34" charset="0"/>
                <a:cs typeface="Arial" panose="020B0604020202020204" pitchFamily="34" charset="0"/>
              </a:rPr>
              <a:t>Io molto poche, e voi?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Scale>
                                      <p:cBhvr>
                                        <p:cTn id="7" dur="1000" decel="50000" fill="hold">
                                          <p:stCondLst>
                                            <p:cond delay="0"/>
                                          </p:stCondLst>
                                        </p:cTn>
                                        <p:tgtEl>
                                          <p:spTgt spid="5017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179">
                                            <p:txEl>
                                              <p:pRg st="0" end="0"/>
                                            </p:txEl>
                                          </p:spTgt>
                                        </p:tgtEl>
                                        <p:attrNameLst>
                                          <p:attrName>ppt_x</p:attrName>
                                          <p:attrName>ppt_y</p:attrName>
                                        </p:attrNameLst>
                                      </p:cBhvr>
                                    </p:animMotion>
                                    <p:animEffect transition="in" filter="fade">
                                      <p:cBhvr>
                                        <p:cTn id="9" dur="1000"/>
                                        <p:tgtEl>
                                          <p:spTgt spid="50179">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Scale>
                                      <p:cBhvr>
                                        <p:cTn id="12" dur="1000" decel="50000" fill="hold">
                                          <p:stCondLst>
                                            <p:cond delay="0"/>
                                          </p:stCondLst>
                                        </p:cTn>
                                        <p:tgtEl>
                                          <p:spTgt spid="5017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0179">
                                            <p:txEl>
                                              <p:pRg st="1" end="1"/>
                                            </p:txEl>
                                          </p:spTgt>
                                        </p:tgtEl>
                                        <p:attrNameLst>
                                          <p:attrName>ppt_x</p:attrName>
                                          <p:attrName>ppt_y</p:attrName>
                                        </p:attrNameLst>
                                      </p:cBhvr>
                                    </p:animMotion>
                                    <p:animEffect transition="in" filter="fade">
                                      <p:cBhvr>
                                        <p:cTn id="14" dur="1000"/>
                                        <p:tgtEl>
                                          <p:spTgt spid="5017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Scale>
                                      <p:cBhvr>
                                        <p:cTn id="19" dur="1000" decel="50000" fill="hold">
                                          <p:stCondLst>
                                            <p:cond delay="0"/>
                                          </p:stCondLst>
                                        </p:cTn>
                                        <p:tgtEl>
                                          <p:spTgt spid="501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0179">
                                            <p:txEl>
                                              <p:pRg st="2" end="2"/>
                                            </p:txEl>
                                          </p:spTgt>
                                        </p:tgtEl>
                                        <p:attrNameLst>
                                          <p:attrName>ppt_x</p:attrName>
                                          <p:attrName>ppt_y</p:attrName>
                                        </p:attrNameLst>
                                      </p:cBhvr>
                                    </p:animMotion>
                                    <p:animEffect transition="in" filter="fade">
                                      <p:cBhvr>
                                        <p:cTn id="21" dur="1000"/>
                                        <p:tgtEl>
                                          <p:spTgt spid="50179">
                                            <p:txEl>
                                              <p:pRg st="2" end="2"/>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50179">
                                            <p:txEl>
                                              <p:pRg st="3" end="3"/>
                                            </p:txEl>
                                          </p:spTgt>
                                        </p:tgtEl>
                                        <p:attrNameLst>
                                          <p:attrName>style.visibility</p:attrName>
                                        </p:attrNameLst>
                                      </p:cBhvr>
                                      <p:to>
                                        <p:strVal val="visible"/>
                                      </p:to>
                                    </p:set>
                                    <p:animScale>
                                      <p:cBhvr>
                                        <p:cTn id="24" dur="1000" decel="50000" fill="hold">
                                          <p:stCondLst>
                                            <p:cond delay="0"/>
                                          </p:stCondLst>
                                        </p:cTn>
                                        <p:tgtEl>
                                          <p:spTgt spid="5017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0179">
                                            <p:txEl>
                                              <p:pRg st="3" end="3"/>
                                            </p:txEl>
                                          </p:spTgt>
                                        </p:tgtEl>
                                        <p:attrNameLst>
                                          <p:attrName>ppt_x</p:attrName>
                                          <p:attrName>ppt_y</p:attrName>
                                        </p:attrNameLst>
                                      </p:cBhvr>
                                    </p:animMotion>
                                    <p:animEffect transition="in" filter="fade">
                                      <p:cBhvr>
                                        <p:cTn id="26" dur="1000"/>
                                        <p:tgtEl>
                                          <p:spTgt spid="50179">
                                            <p:txEl>
                                              <p:pRg st="3" end="3"/>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50179">
                                            <p:txEl>
                                              <p:pRg st="4" end="4"/>
                                            </p:txEl>
                                          </p:spTgt>
                                        </p:tgtEl>
                                        <p:attrNameLst>
                                          <p:attrName>style.visibility</p:attrName>
                                        </p:attrNameLst>
                                      </p:cBhvr>
                                      <p:to>
                                        <p:strVal val="visible"/>
                                      </p:to>
                                    </p:set>
                                    <p:animScale>
                                      <p:cBhvr>
                                        <p:cTn id="29" dur="1000" decel="50000" fill="hold">
                                          <p:stCondLst>
                                            <p:cond delay="0"/>
                                          </p:stCondLst>
                                        </p:cTn>
                                        <p:tgtEl>
                                          <p:spTgt spid="5017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0179">
                                            <p:txEl>
                                              <p:pRg st="4" end="4"/>
                                            </p:txEl>
                                          </p:spTgt>
                                        </p:tgtEl>
                                        <p:attrNameLst>
                                          <p:attrName>ppt_x</p:attrName>
                                          <p:attrName>ppt_y</p:attrName>
                                        </p:attrNameLst>
                                      </p:cBhvr>
                                    </p:animMotion>
                                    <p:animEffect transition="in" filter="fade">
                                      <p:cBhvr>
                                        <p:cTn id="31" dur="10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919288" y="333375"/>
            <a:ext cx="8641208" cy="6119961"/>
          </a:xfrm>
          <a:solidFill>
            <a:schemeClr val="bg1"/>
          </a:solidFill>
          <a:ln w="57150">
            <a:solidFill>
              <a:srgbClr val="000000"/>
            </a:solidFill>
            <a:miter lim="800000"/>
            <a:headEnd/>
            <a:tailEnd/>
          </a:ln>
        </p:spPr>
        <p:txBody>
          <a:bodyPr/>
          <a:lstStyle/>
          <a:p>
            <a:pPr eaLnBrk="1" hangingPunct="1">
              <a:lnSpc>
                <a:spcPct val="115000"/>
              </a:lnSpc>
              <a:buFontTx/>
              <a:buNone/>
              <a:defRPr/>
            </a:pPr>
            <a:endParaRPr lang="it-IT" altLang="it-IT" sz="700" dirty="0">
              <a:solidFill>
                <a:srgbClr val="000000"/>
              </a:solidFill>
              <a:effectLst>
                <a:outerShdw blurRad="38100" dist="38100" dir="2700000" algn="tl">
                  <a:srgbClr val="C0C0C0"/>
                </a:outerShdw>
              </a:effectLst>
              <a:latin typeface="Comic Sans MS" panose="030F0702030302020204" pitchFamily="66" charset="0"/>
            </a:endParaRP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L’uomo non può vivere senza sentimenti d’affetto, senza amore. </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Purtroppo il sentimento d’affetto può essere solo spontaneo, altrimenti è semplicemente un’opera di beneficenza, un’opera di pietà che non può durare a lungo. </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E’ impossibile costringere una persona a vivere sentimenti positivi nei nostri confronti se non sono spontanei. </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Ecco il dramma di chi ha bisogno di ricevere molto affetto e non si sente accolto e amato. </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L’angoscia della solitudine è l’isolamento di chi non si sente amato neppure dalle persone più care.</a:t>
            </a:r>
          </a:p>
          <a:p>
            <a:pPr marL="571500" indent="-571500" eaLnBrk="1" hangingPunct="1">
              <a:lnSpc>
                <a:spcPct val="150000"/>
              </a:lnSpc>
              <a:buNone/>
              <a:defRPr/>
            </a:pPr>
            <a:r>
              <a:rPr lang="it-IT" altLang="it-IT" sz="2000" dirty="0">
                <a:solidFill>
                  <a:srgbClr val="000000"/>
                </a:solidFill>
                <a:effectLst/>
                <a:latin typeface="Arial" panose="020B0604020202020204" pitchFamily="34" charset="0"/>
                <a:cs typeface="Arial" panose="020B0604020202020204" pitchFamily="34" charset="0"/>
              </a:rPr>
              <a:t>Come risolvere il problema di queste persone “vittimiste”?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1847850" y="260350"/>
            <a:ext cx="8496300" cy="6192838"/>
          </a:xfrm>
          <a:solidFill>
            <a:schemeClr val="bg1"/>
          </a:solidFill>
          <a:ln w="28575">
            <a:solidFill>
              <a:srgbClr val="000000"/>
            </a:solidFill>
            <a:miter lim="800000"/>
            <a:headEnd/>
            <a:tailEnd/>
          </a:ln>
        </p:spPr>
        <p:txBody>
          <a:bodyPr/>
          <a:lstStyle/>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Con l’accoglienza, la comprensione e un po’ di ironia se esagerano a sottolineare i loro problemi. L’ironia consiste nel nascondere il proprio pensiero, usando espressioni che significano l'opposto di ciò che si vuol dire, sostituendo al biasimo la lode; come quando si dice a uno sciocco: complimenti, sei furbo!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A uno sprovveduto: sei un genio! A un “vittimista” nevrotico: hai ragione, sei proprio una tragedia ambulante, un motivo di disperazione cosmica.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Ma dopo non lo si deve lasciare solo e abbandonato a se stesso!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Lo si accoglie, lo si invita a una festa, lo si aiuta a sentirsi più amato.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631951" y="260351"/>
            <a:ext cx="8893175" cy="6335713"/>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Se invece, dopo tale comportamento ironico, lo si lascia anche solo e dimenticato, per lui è ancora più difficile uscire dalla sua insopportabile situazione.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Si peggiorano i suoi problemi! Immaginate di essere voi nella situazione di chi soffre per qualsiasi insopportabile difficoltà e poi viene allontanato e dimenticato (a volte, anche deriso).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La sofferenza fa paura!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Che cosa gradireste dalle persone amiche nei vostri momenti di maggior difficoltà?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Essere confortati, accolti o essere dimenticati? Cosa succede in realtà?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127001"/>
            <a:ext cx="8229600" cy="854075"/>
          </a:xfrm>
          <a:solidFill>
            <a:schemeClr val="bg1"/>
          </a:solidFill>
          <a:ln w="57150">
            <a:solidFill>
              <a:srgbClr val="000000"/>
            </a:solidFill>
            <a:miter lim="800000"/>
            <a:headEnd/>
            <a:tailEnd/>
          </a:ln>
        </p:spPr>
        <p:txBody>
          <a:bodyPr/>
          <a:lstStyle/>
          <a:p>
            <a:pPr algn="ctr" eaLnBrk="1" hangingPunct="1">
              <a:defRPr/>
            </a:pPr>
            <a:r>
              <a:rPr lang="it-IT" altLang="it-IT" sz="3600" b="1" dirty="0">
                <a:solidFill>
                  <a:srgbClr val="000000"/>
                </a:solidFill>
                <a:effectLst/>
                <a:latin typeface="Arial" panose="020B0604020202020204" pitchFamily="34" charset="0"/>
                <a:cs typeface="Arial" panose="020B0604020202020204" pitchFamily="34" charset="0"/>
              </a:rPr>
              <a:t>I sentimenti non spontanei</a:t>
            </a:r>
            <a:r>
              <a:rPr lang="it-IT" altLang="it-IT" sz="4000" b="1" i="1" dirty="0">
                <a:solidFill>
                  <a:schemeClr val="tx1"/>
                </a:solidFill>
                <a:effectLst/>
                <a:latin typeface="Arial" panose="020B0604020202020204" pitchFamily="34" charset="0"/>
                <a:cs typeface="Arial" panose="020B0604020202020204" pitchFamily="34" charset="0"/>
              </a:rPr>
              <a:t> </a:t>
            </a:r>
            <a:endParaRPr lang="it-IT" altLang="it-IT" sz="4000" dirty="0">
              <a:solidFill>
                <a:schemeClr val="tx1"/>
              </a:solidFill>
              <a:effectLst/>
              <a:latin typeface="Arial" panose="020B0604020202020204" pitchFamily="34" charset="0"/>
              <a:cs typeface="Arial" panose="020B0604020202020204" pitchFamily="34" charset="0"/>
            </a:endParaRPr>
          </a:p>
        </p:txBody>
      </p:sp>
      <p:sp>
        <p:nvSpPr>
          <p:cNvPr id="58371" name="Rectangle 3"/>
          <p:cNvSpPr>
            <a:spLocks noGrp="1" noChangeArrowheads="1"/>
          </p:cNvSpPr>
          <p:nvPr>
            <p:ph idx="1"/>
          </p:nvPr>
        </p:nvSpPr>
        <p:spPr>
          <a:xfrm>
            <a:off x="1774825" y="1412875"/>
            <a:ext cx="8497888" cy="4967288"/>
          </a:xfrm>
          <a:solidFill>
            <a:schemeClr val="bg1"/>
          </a:solidFill>
          <a:ln w="38100">
            <a:solidFill>
              <a:srgbClr val="000000"/>
            </a:solidFill>
            <a:miter lim="800000"/>
            <a:headEnd/>
            <a:tailEnd/>
          </a:ln>
        </p:spPr>
        <p:txBody>
          <a:bodyPr>
            <a:normAutofit lnSpcReduction="10000"/>
          </a:bodyPr>
          <a:lstStyle/>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I sentimenti e il dovere di vivere i sentimenti non possono camminare insieme; purtroppo i sentimenti non possono essere costretti.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Nascono solo se sono spontanei. Non si può pretendere dagli altri che abbiano sentimenti affettivi nei nostri confronti se non nascono spontanei.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E’ brutto accettare questo, ma spesso è la realtà. </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E’ il dramma di chi desidera ricevere affetto dalle persone amate o semplicemente amiche, che non sono in grado di amare.</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Nel matrimonio è un’esperienza infernale! </a:t>
            </a:r>
          </a:p>
          <a:p>
            <a:pPr marL="571500" indent="-571500" eaLnBrk="1" hangingPunct="1">
              <a:lnSpc>
                <a:spcPct val="150000"/>
              </a:lnSpc>
              <a:buNone/>
              <a:defRPr/>
            </a:pPr>
            <a:r>
              <a:rPr lang="it-IT" altLang="it-IT" sz="1800" dirty="0" err="1">
                <a:solidFill>
                  <a:srgbClr val="000000"/>
                </a:solidFill>
                <a:effectLst/>
                <a:latin typeface="Arial" panose="020B0604020202020204" pitchFamily="34" charset="0"/>
                <a:cs typeface="Arial" panose="020B0604020202020204" pitchFamily="34" charset="0"/>
              </a:rPr>
              <a:t>Perchè</a:t>
            </a:r>
            <a:r>
              <a:rPr lang="it-IT" altLang="it-IT" sz="1800" dirty="0">
                <a:solidFill>
                  <a:srgbClr val="000000"/>
                </a:solidFill>
                <a:effectLst/>
                <a:latin typeface="Arial" panose="020B0604020202020204" pitchFamily="34" charset="0"/>
                <a:cs typeface="Arial" panose="020B0604020202020204" pitchFamily="34" charset="0"/>
              </a:rPr>
              <a:t> il carpentiere Gesù di Nazareth ci insegnò ad amare i nostri nemici?</a:t>
            </a:r>
          </a:p>
          <a:p>
            <a:pPr marL="571500" indent="-571500" eaLnBrk="1" hangingPunct="1">
              <a:lnSpc>
                <a:spcPct val="150000"/>
              </a:lnSpc>
              <a:buNone/>
              <a:defRPr/>
            </a:pPr>
            <a:r>
              <a:rPr lang="it-IT" altLang="it-IT" sz="1800" dirty="0">
                <a:solidFill>
                  <a:srgbClr val="000000"/>
                </a:solidFill>
                <a:effectLst/>
                <a:latin typeface="Arial" panose="020B0604020202020204" pitchFamily="34" charset="0"/>
                <a:cs typeface="Arial" panose="020B0604020202020204" pitchFamily="34" charset="0"/>
              </a:rPr>
              <a:t>Il dibattito è aperto.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Scale>
                                      <p:cBhvr>
                                        <p:cTn id="7" dur="1000" decel="50000" fill="hold">
                                          <p:stCondLst>
                                            <p:cond delay="0"/>
                                          </p:stCondLst>
                                        </p:cTn>
                                        <p:tgtEl>
                                          <p:spTgt spid="583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8371">
                                            <p:txEl>
                                              <p:pRg st="0" end="0"/>
                                            </p:txEl>
                                          </p:spTgt>
                                        </p:tgtEl>
                                        <p:attrNameLst>
                                          <p:attrName>ppt_x</p:attrName>
                                          <p:attrName>ppt_y</p:attrName>
                                        </p:attrNameLst>
                                      </p:cBhvr>
                                    </p:animMotion>
                                    <p:animEffect transition="in" filter="fade">
                                      <p:cBhvr>
                                        <p:cTn id="9" dur="1000"/>
                                        <p:tgtEl>
                                          <p:spTgt spid="58371">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Scale>
                                      <p:cBhvr>
                                        <p:cTn id="12" dur="1000" decel="50000" fill="hold">
                                          <p:stCondLst>
                                            <p:cond delay="0"/>
                                          </p:stCondLst>
                                        </p:cTn>
                                        <p:tgtEl>
                                          <p:spTgt spid="583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8371">
                                            <p:txEl>
                                              <p:pRg st="1" end="1"/>
                                            </p:txEl>
                                          </p:spTgt>
                                        </p:tgtEl>
                                        <p:attrNameLst>
                                          <p:attrName>ppt_x</p:attrName>
                                          <p:attrName>ppt_y</p:attrName>
                                        </p:attrNameLst>
                                      </p:cBhvr>
                                    </p:animMotion>
                                    <p:animEffect transition="in" filter="fade">
                                      <p:cBhvr>
                                        <p:cTn id="14" dur="1000"/>
                                        <p:tgtEl>
                                          <p:spTgt spid="5837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Scale>
                                      <p:cBhvr>
                                        <p:cTn id="19" dur="1000" decel="50000" fill="hold">
                                          <p:stCondLst>
                                            <p:cond delay="0"/>
                                          </p:stCondLst>
                                        </p:cTn>
                                        <p:tgtEl>
                                          <p:spTgt spid="583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8371">
                                            <p:txEl>
                                              <p:pRg st="2" end="2"/>
                                            </p:txEl>
                                          </p:spTgt>
                                        </p:tgtEl>
                                        <p:attrNameLst>
                                          <p:attrName>ppt_x</p:attrName>
                                          <p:attrName>ppt_y</p:attrName>
                                        </p:attrNameLst>
                                      </p:cBhvr>
                                    </p:animMotion>
                                    <p:animEffect transition="in" filter="fade">
                                      <p:cBhvr>
                                        <p:cTn id="21" dur="1000"/>
                                        <p:tgtEl>
                                          <p:spTgt spid="58371">
                                            <p:txEl>
                                              <p:pRg st="2" end="2"/>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58371">
                                            <p:txEl>
                                              <p:pRg st="3" end="3"/>
                                            </p:txEl>
                                          </p:spTgt>
                                        </p:tgtEl>
                                        <p:attrNameLst>
                                          <p:attrName>style.visibility</p:attrName>
                                        </p:attrNameLst>
                                      </p:cBhvr>
                                      <p:to>
                                        <p:strVal val="visible"/>
                                      </p:to>
                                    </p:set>
                                    <p:animScale>
                                      <p:cBhvr>
                                        <p:cTn id="24" dur="1000" decel="50000" fill="hold">
                                          <p:stCondLst>
                                            <p:cond delay="0"/>
                                          </p:stCondLst>
                                        </p:cTn>
                                        <p:tgtEl>
                                          <p:spTgt spid="583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8371">
                                            <p:txEl>
                                              <p:pRg st="3" end="3"/>
                                            </p:txEl>
                                          </p:spTgt>
                                        </p:tgtEl>
                                        <p:attrNameLst>
                                          <p:attrName>ppt_x</p:attrName>
                                          <p:attrName>ppt_y</p:attrName>
                                        </p:attrNameLst>
                                      </p:cBhvr>
                                    </p:animMotion>
                                    <p:animEffect transition="in" filter="fade">
                                      <p:cBhvr>
                                        <p:cTn id="26" dur="1000"/>
                                        <p:tgtEl>
                                          <p:spTgt spid="58371">
                                            <p:txEl>
                                              <p:pRg st="3" end="3"/>
                                            </p:txEl>
                                          </p:spTgt>
                                        </p:tgtEl>
                                      </p:cBhvr>
                                    </p:animEffect>
                                  </p:childTnLst>
                                </p:cTn>
                              </p:par>
                              <p:par>
                                <p:cTn id="27" presetID="52" presetClass="entr" presetSubtype="0" fill="hold" nodeType="withEffect">
                                  <p:stCondLst>
                                    <p:cond delay="0"/>
                                  </p:stCondLst>
                                  <p:childTnLst>
                                    <p:set>
                                      <p:cBhvr>
                                        <p:cTn id="28" dur="1" fill="hold">
                                          <p:stCondLst>
                                            <p:cond delay="0"/>
                                          </p:stCondLst>
                                        </p:cTn>
                                        <p:tgtEl>
                                          <p:spTgt spid="58371">
                                            <p:txEl>
                                              <p:pRg st="4" end="4"/>
                                            </p:txEl>
                                          </p:spTgt>
                                        </p:tgtEl>
                                        <p:attrNameLst>
                                          <p:attrName>style.visibility</p:attrName>
                                        </p:attrNameLst>
                                      </p:cBhvr>
                                      <p:to>
                                        <p:strVal val="visible"/>
                                      </p:to>
                                    </p:set>
                                    <p:animScale>
                                      <p:cBhvr>
                                        <p:cTn id="29" dur="1000" decel="50000" fill="hold">
                                          <p:stCondLst>
                                            <p:cond delay="0"/>
                                          </p:stCondLst>
                                        </p:cTn>
                                        <p:tgtEl>
                                          <p:spTgt spid="583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8371">
                                            <p:txEl>
                                              <p:pRg st="4" end="4"/>
                                            </p:txEl>
                                          </p:spTgt>
                                        </p:tgtEl>
                                        <p:attrNameLst>
                                          <p:attrName>ppt_x</p:attrName>
                                          <p:attrName>ppt_y</p:attrName>
                                        </p:attrNameLst>
                                      </p:cBhvr>
                                    </p:animMotion>
                                    <p:animEffect transition="in" filter="fade">
                                      <p:cBhvr>
                                        <p:cTn id="31" dur="1000"/>
                                        <p:tgtEl>
                                          <p:spTgt spid="58371">
                                            <p:txEl>
                                              <p:pRg st="4" end="4"/>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58371">
                                            <p:txEl>
                                              <p:pRg st="5" end="5"/>
                                            </p:txEl>
                                          </p:spTgt>
                                        </p:tgtEl>
                                        <p:attrNameLst>
                                          <p:attrName>style.visibility</p:attrName>
                                        </p:attrNameLst>
                                      </p:cBhvr>
                                      <p:to>
                                        <p:strVal val="visible"/>
                                      </p:to>
                                    </p:set>
                                    <p:animScale>
                                      <p:cBhvr>
                                        <p:cTn id="34" dur="1000" decel="50000" fill="hold">
                                          <p:stCondLst>
                                            <p:cond delay="0"/>
                                          </p:stCondLst>
                                        </p:cTn>
                                        <p:tgtEl>
                                          <p:spTgt spid="5837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8371">
                                            <p:txEl>
                                              <p:pRg st="5" end="5"/>
                                            </p:txEl>
                                          </p:spTgt>
                                        </p:tgtEl>
                                        <p:attrNameLst>
                                          <p:attrName>ppt_x</p:attrName>
                                          <p:attrName>ppt_y</p:attrName>
                                        </p:attrNameLst>
                                      </p:cBhvr>
                                    </p:animMotion>
                                    <p:animEffect transition="in" filter="fade">
                                      <p:cBhvr>
                                        <p:cTn id="36" dur="1000"/>
                                        <p:tgtEl>
                                          <p:spTgt spid="58371">
                                            <p:txEl>
                                              <p:pRg st="5" end="5"/>
                                            </p:txEl>
                                          </p:spTgt>
                                        </p:tgtEl>
                                      </p:cBhvr>
                                    </p:animEffect>
                                  </p:childTnLst>
                                </p:cTn>
                              </p:par>
                              <p:par>
                                <p:cTn id="37" presetID="52" presetClass="entr" presetSubtype="0" fill="hold" nodeType="withEffect">
                                  <p:stCondLst>
                                    <p:cond delay="0"/>
                                  </p:stCondLst>
                                  <p:childTnLst>
                                    <p:set>
                                      <p:cBhvr>
                                        <p:cTn id="38" dur="1" fill="hold">
                                          <p:stCondLst>
                                            <p:cond delay="0"/>
                                          </p:stCondLst>
                                        </p:cTn>
                                        <p:tgtEl>
                                          <p:spTgt spid="58371">
                                            <p:txEl>
                                              <p:pRg st="6" end="6"/>
                                            </p:txEl>
                                          </p:spTgt>
                                        </p:tgtEl>
                                        <p:attrNameLst>
                                          <p:attrName>style.visibility</p:attrName>
                                        </p:attrNameLst>
                                      </p:cBhvr>
                                      <p:to>
                                        <p:strVal val="visible"/>
                                      </p:to>
                                    </p:set>
                                    <p:animScale>
                                      <p:cBhvr>
                                        <p:cTn id="39" dur="1000" decel="50000" fill="hold">
                                          <p:stCondLst>
                                            <p:cond delay="0"/>
                                          </p:stCondLst>
                                        </p:cTn>
                                        <p:tgtEl>
                                          <p:spTgt spid="5837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58371">
                                            <p:txEl>
                                              <p:pRg st="6" end="6"/>
                                            </p:txEl>
                                          </p:spTgt>
                                        </p:tgtEl>
                                        <p:attrNameLst>
                                          <p:attrName>ppt_x</p:attrName>
                                          <p:attrName>ppt_y</p:attrName>
                                        </p:attrNameLst>
                                      </p:cBhvr>
                                    </p:animMotion>
                                    <p:animEffect transition="in" filter="fade">
                                      <p:cBhvr>
                                        <p:cTn id="41" dur="1000"/>
                                        <p:tgtEl>
                                          <p:spTgt spid="58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1847851" y="404814"/>
            <a:ext cx="8569325" cy="5976937"/>
          </a:xfrm>
          <a:solidFill>
            <a:schemeClr val="bg1"/>
          </a:solidFill>
          <a:ln w="38100">
            <a:solidFill>
              <a:srgbClr val="000000"/>
            </a:solidFill>
            <a:miter lim="800000"/>
            <a:headEnd/>
            <a:tailEnd/>
          </a:ln>
        </p:spPr>
        <p:txBody>
          <a:bodyPr/>
          <a:lstStyle/>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Un’altra considerazione che non si deve sottovalutare è che i sentimenti buoni (simpatia, affetto, benevolenza...) possano evolversi, si trasformano con la crescita della persona.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I sentimenti positivi verso un’altra persona possono trasformarsi quando la si conosce meglio.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Per conoscersi è molto importante la libertà e la capacità di saper ascoltare l'altro, e se stessi.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Qualsiasi “dipendenza” ci potrebbe privare della libertà di conoscere l'altro per quello che realmente è. </a:t>
            </a:r>
          </a:p>
          <a:p>
            <a:pPr marL="571500" indent="-571500" eaLnBrk="1" hangingPunct="1">
              <a:lnSpc>
                <a:spcPct val="150000"/>
              </a:lnSpc>
              <a:buNone/>
              <a:defRPr/>
            </a:pPr>
            <a:r>
              <a:rPr lang="it-IT" altLang="it-IT" sz="2200" dirty="0">
                <a:solidFill>
                  <a:srgbClr val="000000"/>
                </a:solidFill>
                <a:effectLst/>
                <a:latin typeface="Arial" panose="020B0604020202020204" pitchFamily="34" charset="0"/>
                <a:cs typeface="Arial" panose="020B0604020202020204" pitchFamily="34" charset="0"/>
              </a:rPr>
              <a:t>Non ci può essere amore se non si condivide la libertà.</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4294967295"/>
          </p:nvPr>
        </p:nvSpPr>
        <p:spPr>
          <a:xfrm>
            <a:off x="1981200" y="1701007"/>
            <a:ext cx="8229600" cy="3455987"/>
          </a:xfrm>
          <a:solidFill>
            <a:schemeClr val="bg1"/>
          </a:solidFill>
          <a:ln w="38100">
            <a:solidFill>
              <a:srgbClr val="000000"/>
            </a:solidFill>
            <a:miter lim="800000"/>
            <a:headEnd/>
            <a:tailEnd/>
          </a:ln>
        </p:spPr>
        <p:txBody>
          <a:bodyPr/>
          <a:lstStyle/>
          <a:p>
            <a:pPr eaLnBrk="1" hangingPunct="1">
              <a:lnSpc>
                <a:spcPct val="120000"/>
              </a:lnSpc>
              <a:buFontTx/>
              <a:buNone/>
              <a:defRPr/>
            </a:pPr>
            <a:endParaRPr lang="it-IT" altLang="it-IT" sz="24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2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Un modo sicuro per giungere al cuore di molte persone è riconoscere l’importanza che meritano.</a:t>
            </a:r>
          </a:p>
          <a:p>
            <a:pPr eaLnBrk="1" hangingPunct="1">
              <a:lnSpc>
                <a:spcPct val="120000"/>
              </a:lnSpc>
              <a:buFontTx/>
              <a:buNone/>
              <a:defRPr/>
            </a:pPr>
            <a:r>
              <a:rPr lang="it-IT" altLang="it-IT" sz="2800" dirty="0">
                <a:solidFill>
                  <a:srgbClr val="000000"/>
                </a:solidFill>
                <a:effectLst/>
                <a:latin typeface="Arial" panose="020B0604020202020204" pitchFamily="34" charset="0"/>
                <a:cs typeface="Arial" panose="020B0604020202020204" pitchFamily="34" charset="0"/>
              </a:rPr>
              <a:t>   Succede così in realtà?</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846264" y="260350"/>
            <a:ext cx="8713787" cy="6408738"/>
          </a:xfrm>
          <a:solidFill>
            <a:schemeClr val="bg1"/>
          </a:solidFill>
          <a:ln w="38100">
            <a:solidFill>
              <a:srgbClr val="000000"/>
            </a:solidFill>
            <a:miter lim="800000"/>
            <a:headEnd/>
            <a:tailEnd/>
          </a:ln>
        </p:spPr>
        <p:txBody>
          <a:bodyPr/>
          <a:lstStyle/>
          <a:p>
            <a:pPr eaLnBrk="1" hangingPunct="1">
              <a:buFontTx/>
              <a:buNone/>
              <a:defRPr/>
            </a:pPr>
            <a:endParaRPr lang="it-IT" altLang="it-IT" sz="1200" dirty="0">
              <a:solidFill>
                <a:srgbClr val="000000"/>
              </a:solidFill>
              <a:effectLst>
                <a:outerShdw blurRad="38100" dist="38100" dir="2700000" algn="tl">
                  <a:srgbClr val="C0C0C0"/>
                </a:outerShdw>
              </a:effectLst>
              <a:latin typeface="Comic Sans MS" panose="030F0702030302020204" pitchFamily="66" charset="0"/>
            </a:endParaRPr>
          </a:p>
          <a:p>
            <a:pPr eaLnBrk="1" hangingPunct="1">
              <a:lnSpc>
                <a:spcPct val="150000"/>
              </a:lnSpc>
              <a:buFontTx/>
              <a:buNone/>
              <a:defRPr/>
            </a:pPr>
            <a:r>
              <a:rPr lang="it-IT" altLang="it-IT" sz="2000" dirty="0">
                <a:solidFill>
                  <a:srgbClr val="000000"/>
                </a:solidFill>
                <a:effectLst/>
                <a:latin typeface="Arial" panose="020B0604020202020204" pitchFamily="34" charset="0"/>
                <a:cs typeface="Arial" panose="020B0604020202020204" pitchFamily="34" charset="0"/>
              </a:rPr>
              <a:t>Non dimentichiamo che molte volte si conquistano più amici in poche settimane, mostrandosi </a:t>
            </a:r>
            <a:r>
              <a:rPr lang="it-IT" altLang="it-IT" sz="2000" u="sng" dirty="0">
                <a:solidFill>
                  <a:srgbClr val="000000"/>
                </a:solidFill>
                <a:effectLst/>
                <a:latin typeface="Arial" panose="020B0604020202020204" pitchFamily="34" charset="0"/>
                <a:cs typeface="Arial" panose="020B0604020202020204" pitchFamily="34" charset="0"/>
              </a:rPr>
              <a:t>sinceramente</a:t>
            </a:r>
            <a:r>
              <a:rPr lang="it-IT" altLang="it-IT" sz="2000" dirty="0">
                <a:solidFill>
                  <a:srgbClr val="000000"/>
                </a:solidFill>
                <a:effectLst/>
                <a:latin typeface="Arial" panose="020B0604020202020204" pitchFamily="34" charset="0"/>
                <a:cs typeface="Arial" panose="020B0604020202020204" pitchFamily="34" charset="0"/>
              </a:rPr>
              <a:t> interessati a loro, che non in diversi anni tentando di indurre gli altri ad interessarsi a noi.</a:t>
            </a:r>
          </a:p>
          <a:p>
            <a:pPr eaLnBrk="1" hangingPunct="1">
              <a:lnSpc>
                <a:spcPct val="150000"/>
              </a:lnSpc>
              <a:buFontTx/>
              <a:buNone/>
              <a:defRPr/>
            </a:pPr>
            <a:r>
              <a:rPr lang="it-IT" altLang="it-IT" sz="2000" dirty="0">
                <a:solidFill>
                  <a:srgbClr val="000000"/>
                </a:solidFill>
                <a:effectLst/>
                <a:latin typeface="Arial" panose="020B0604020202020204" pitchFamily="34" charset="0"/>
                <a:cs typeface="Arial" panose="020B0604020202020204" pitchFamily="34" charset="0"/>
              </a:rPr>
              <a:t>Per crearci degli amici, dovremmo entrare nell’ordine di idee di fare qualcosa per gli altri. Cose che richiedono tempo, energia, pazienza, altruismo e intenzionalità. </a:t>
            </a:r>
          </a:p>
          <a:p>
            <a:pPr eaLnBrk="1" hangingPunct="1">
              <a:lnSpc>
                <a:spcPct val="150000"/>
              </a:lnSpc>
              <a:buFontTx/>
              <a:buNone/>
              <a:defRPr/>
            </a:pPr>
            <a:r>
              <a:rPr lang="it-IT" altLang="it-IT" sz="2000" dirty="0">
                <a:solidFill>
                  <a:srgbClr val="000000"/>
                </a:solidFill>
                <a:effectLst/>
                <a:latin typeface="Arial" panose="020B0604020202020204" pitchFamily="34" charset="0"/>
                <a:cs typeface="Arial" panose="020B0604020202020204" pitchFamily="34" charset="0"/>
              </a:rPr>
              <a:t>Non è forse vero che spesso ci interessiamo agli altri solo quando loro si interessano a noi?</a:t>
            </a:r>
          </a:p>
          <a:p>
            <a:pPr eaLnBrk="1" hangingPunct="1">
              <a:lnSpc>
                <a:spcPct val="150000"/>
              </a:lnSpc>
              <a:buFontTx/>
              <a:buNone/>
              <a:defRPr/>
            </a:pPr>
            <a:r>
              <a:rPr lang="it-IT" altLang="it-IT" sz="2000" dirty="0">
                <a:solidFill>
                  <a:srgbClr val="000000"/>
                </a:solidFill>
                <a:effectLst/>
                <a:latin typeface="Arial" panose="020B0604020202020204" pitchFamily="34" charset="0"/>
                <a:cs typeface="Arial" panose="020B0604020202020204" pitchFamily="34" charset="0"/>
              </a:rPr>
              <a:t>C’è chi questo bisogno di sentirsi importante preferisce tenerlo nascosto e soffocato fino alla morte, mentre altri lo fanno esplodere. Come?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Scale>
                                      <p:cBhvr>
                                        <p:cTn id="7" dur="1000" decel="50000" fill="hold">
                                          <p:stCondLst>
                                            <p:cond delay="0"/>
                                          </p:stCondLst>
                                        </p:cTn>
                                        <p:tgtEl>
                                          <p:spTgt spid="1638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7">
                                            <p:txEl>
                                              <p:pRg st="2" end="2"/>
                                            </p:txEl>
                                          </p:spTgt>
                                        </p:tgtEl>
                                        <p:attrNameLst>
                                          <p:attrName>ppt_x</p:attrName>
                                          <p:attrName>ppt_y</p:attrName>
                                        </p:attrNameLst>
                                      </p:cBhvr>
                                    </p:animMotion>
                                    <p:animEffect transition="in" filter="fade">
                                      <p:cBhvr>
                                        <p:cTn id="9" dur="1000"/>
                                        <p:tgtEl>
                                          <p:spTgt spid="16387">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Scale>
                                      <p:cBhvr>
                                        <p:cTn id="12" dur="1000" decel="50000" fill="hold">
                                          <p:stCondLst>
                                            <p:cond delay="0"/>
                                          </p:stCondLst>
                                        </p:cTn>
                                        <p:tgtEl>
                                          <p:spTgt spid="1638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387">
                                            <p:txEl>
                                              <p:pRg st="3" end="3"/>
                                            </p:txEl>
                                          </p:spTgt>
                                        </p:tgtEl>
                                        <p:attrNameLst>
                                          <p:attrName>ppt_x</p:attrName>
                                          <p:attrName>ppt_y</p:attrName>
                                        </p:attrNameLst>
                                      </p:cBhvr>
                                    </p:animMotion>
                                    <p:animEffect transition="in" filter="fade">
                                      <p:cBhvr>
                                        <p:cTn id="14" dur="1000"/>
                                        <p:tgtEl>
                                          <p:spTgt spid="16387">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Scale>
                                      <p:cBhvr>
                                        <p:cTn id="19" dur="1000" decel="50000" fill="hold">
                                          <p:stCondLst>
                                            <p:cond delay="0"/>
                                          </p:stCondLst>
                                        </p:cTn>
                                        <p:tgtEl>
                                          <p:spTgt spid="1638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6387">
                                            <p:txEl>
                                              <p:pRg st="4" end="4"/>
                                            </p:txEl>
                                          </p:spTgt>
                                        </p:tgtEl>
                                        <p:attrNameLst>
                                          <p:attrName>ppt_x</p:attrName>
                                          <p:attrName>ppt_y</p:attrName>
                                        </p:attrNameLst>
                                      </p:cBhvr>
                                    </p:animMotion>
                                    <p:animEffect transition="in" filter="fade">
                                      <p:cBhvr>
                                        <p:cTn id="21" dur="1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o">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TotalTime>
  <Words>4546</Words>
  <Application>Microsoft Office PowerPoint</Application>
  <PresentationFormat>Widescreen</PresentationFormat>
  <Paragraphs>297</Paragraphs>
  <Slides>77</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77</vt:i4>
      </vt:variant>
    </vt:vector>
  </HeadingPairs>
  <TitlesOfParts>
    <vt:vector size="83" baseType="lpstr">
      <vt:lpstr>Arial</vt:lpstr>
      <vt:lpstr>Calibri</vt:lpstr>
      <vt:lpstr>Calibri Light</vt:lpstr>
      <vt:lpstr>Comic Sans MS</vt:lpstr>
      <vt:lpstr>Tahoma</vt:lpstr>
      <vt:lpstr>Oceano</vt:lpstr>
      <vt:lpstr>Vere e false amicizie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Dipendenze sentimentali</vt:lpstr>
      <vt:lpstr>Presentazione standard di PowerPoint</vt:lpstr>
      <vt:lpstr>Presentazione standard di PowerPoint</vt:lpstr>
      <vt:lpstr>Presentazione standard di PowerPoint</vt:lpstr>
      <vt:lpstr>Forme di ipocrisie</vt:lpstr>
      <vt:lpstr>Presentazione standard di PowerPoint</vt:lpstr>
      <vt:lpstr>Presentazione standard di PowerPoint</vt:lpstr>
      <vt:lpstr>Presentazione standard di PowerPoint</vt:lpstr>
      <vt:lpstr>Come si considerano le persone?</vt:lpstr>
      <vt:lpstr>Presentazione standard di PowerPoint</vt:lpstr>
      <vt:lpstr>Dipendenze dai pregiudizi</vt:lpstr>
      <vt:lpstr>Presentazione standard di PowerPoint</vt:lpstr>
      <vt:lpstr>Presentazione standard di PowerPoint</vt:lpstr>
      <vt:lpstr>Presentazione standard di PowerPoint</vt:lpstr>
      <vt:lpstr>Presentazione standard di PowerPoint</vt:lpstr>
      <vt:lpstr>I palloni gonfiati </vt:lpstr>
      <vt:lpstr>Presentazione standard di PowerPoint</vt:lpstr>
      <vt:lpstr>Presentazione standard di PowerPoint</vt:lpstr>
      <vt:lpstr>Presentazione standard di PowerPoint</vt:lpstr>
      <vt:lpstr>Presentazione standard di PowerPoint</vt:lpstr>
      <vt:lpstr>Presentazione standard di PowerPoint</vt:lpstr>
      <vt:lpstr>Giudicate!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solitudine nelle amicizie</vt:lpstr>
      <vt:lpstr>Presentazione standard di PowerPoint</vt:lpstr>
      <vt:lpstr>Presentazione standard di PowerPoint</vt:lpstr>
      <vt:lpstr>Presentazione standard di PowerPoint</vt:lpstr>
      <vt:lpstr>Vittima e vittimismo nelle amicizie</vt:lpstr>
      <vt:lpstr>Presentazione standard di PowerPoint</vt:lpstr>
      <vt:lpstr>Presentazione standard di PowerPoint</vt:lpstr>
      <vt:lpstr>Il capro espiatorio  lasciato solo a morire</vt:lpstr>
      <vt:lpstr>Il capro espiatorio</vt:lpstr>
      <vt:lpstr>Il capro espiatorio (liberatorio)</vt:lpstr>
      <vt:lpstr>Presentazione standard di PowerPoint</vt:lpstr>
      <vt:lpstr>Presentazione standard di PowerPoint</vt:lpstr>
      <vt:lpstr>Presentazione standard di PowerPoint</vt:lpstr>
      <vt:lpstr>Caratteristiche del vittimismo</vt:lpstr>
      <vt:lpstr>Presentazione standard di PowerPoint</vt:lpstr>
      <vt:lpstr>Presentazione standard di PowerPoint</vt:lpstr>
      <vt:lpstr>Presentazione standard di PowerPoint</vt:lpstr>
      <vt:lpstr>Come trattare i vittimisti</vt:lpstr>
      <vt:lpstr>Presentazione standard di PowerPoint</vt:lpstr>
      <vt:lpstr>Presentazione standard di PowerPoint</vt:lpstr>
      <vt:lpstr>Presentazione standard di PowerPoint</vt:lpstr>
      <vt:lpstr>I sentimenti non spontanei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 e false amicizie</dc:title>
  <dc:creator>ADMIN</dc:creator>
  <cp:lastModifiedBy>PC Claudio</cp:lastModifiedBy>
  <cp:revision>32</cp:revision>
  <dcterms:created xsi:type="dcterms:W3CDTF">2008-02-27T22:59:00Z</dcterms:created>
  <dcterms:modified xsi:type="dcterms:W3CDTF">2020-03-09T14:19:04Z</dcterms:modified>
</cp:coreProperties>
</file>